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Alice Bold" panose="020B0604020202020204" charset="0"/>
      <p:regular r:id="rId13"/>
      <p:bold r:id="rId14"/>
    </p:embeddedFont>
    <p:embeddedFont>
      <p:font typeface="Blinker" panose="020B0604020202020204" charset="0"/>
      <p:regular r:id="rId15"/>
    </p:embeddedFont>
    <p:embeddedFont>
      <p:font typeface="Cardo" panose="020B0604020202020204" charset="-79"/>
      <p:regular r:id="rId16"/>
    </p:embeddedFont>
    <p:embeddedFont>
      <p:font typeface="Cardo Bold" panose="020B0604020202020204" charset="-79"/>
      <p:regular r:id="rId17"/>
      <p:bold r:id="rId18"/>
    </p:embeddedFont>
    <p:embeddedFont>
      <p:font typeface="Lora" pitchFamily="2" charset="0"/>
      <p:regular r:id="rId19"/>
    </p:embeddedFont>
    <p:embeddedFont>
      <p:font typeface="Lora Bold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 autoAdjust="0"/>
    <p:restoredTop sz="94626" autoAdjust="0"/>
  </p:normalViewPr>
  <p:slideViewPr>
    <p:cSldViewPr>
      <p:cViewPr varScale="1">
        <p:scale>
          <a:sx n="50" d="100"/>
          <a:sy n="50" d="100"/>
        </p:scale>
        <p:origin x="1022" y="-6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HNUVASANM/NM_GEN_AI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drive.google.com/file/d/1B05T6PHvqUenJxhl6KCLESyWrumdyuhl/view?usp=drive_lin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0521" y="2514773"/>
            <a:ext cx="14306868" cy="5197569"/>
            <a:chOff x="0" y="0"/>
            <a:chExt cx="4103077" cy="1490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03077" cy="1490614"/>
            </a:xfrm>
            <a:custGeom>
              <a:avLst/>
              <a:gdLst/>
              <a:ahLst/>
              <a:cxnLst/>
              <a:rect l="l" t="t" r="r" b="b"/>
              <a:pathLst>
                <a:path w="4103077" h="1490614">
                  <a:moveTo>
                    <a:pt x="0" y="0"/>
                  </a:moveTo>
                  <a:lnTo>
                    <a:pt x="4103077" y="0"/>
                  </a:lnTo>
                  <a:lnTo>
                    <a:pt x="4103077" y="1490614"/>
                  </a:lnTo>
                  <a:lnTo>
                    <a:pt x="0" y="1490614"/>
                  </a:ln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103077" cy="149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63149" y="8610414"/>
            <a:ext cx="9161703" cy="688863"/>
            <a:chOff x="0" y="0"/>
            <a:chExt cx="2314897" cy="174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4897" cy="174056"/>
            </a:xfrm>
            <a:custGeom>
              <a:avLst/>
              <a:gdLst/>
              <a:ahLst/>
              <a:cxnLst/>
              <a:rect l="l" t="t" r="r" b="b"/>
              <a:pathLst>
                <a:path w="2314897" h="174056">
                  <a:moveTo>
                    <a:pt x="0" y="0"/>
                  </a:moveTo>
                  <a:lnTo>
                    <a:pt x="2314897" y="0"/>
                  </a:lnTo>
                  <a:lnTo>
                    <a:pt x="2314897" y="174056"/>
                  </a:lnTo>
                  <a:lnTo>
                    <a:pt x="0" y="174056"/>
                  </a:lnTo>
                  <a:close/>
                </a:path>
              </a:pathLst>
            </a:custGeom>
            <a:solidFill>
              <a:srgbClr val="E9FF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314897" cy="174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6861" y="2093764"/>
            <a:ext cx="14905386" cy="5197569"/>
            <a:chOff x="0" y="0"/>
            <a:chExt cx="4274726" cy="1490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490614"/>
            </a:xfrm>
            <a:custGeom>
              <a:avLst/>
              <a:gdLst/>
              <a:ahLst/>
              <a:cxnLst/>
              <a:rect l="l" t="t" r="r" b="b"/>
              <a:pathLst>
                <a:path w="4274726" h="1490614">
                  <a:moveTo>
                    <a:pt x="0" y="0"/>
                  </a:moveTo>
                  <a:lnTo>
                    <a:pt x="4274726" y="0"/>
                  </a:lnTo>
                  <a:lnTo>
                    <a:pt x="4274726" y="1490614"/>
                  </a:lnTo>
                  <a:lnTo>
                    <a:pt x="0" y="1490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274726" cy="149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654074" y="7855308"/>
            <a:ext cx="1534074" cy="2026493"/>
          </a:xfrm>
          <a:custGeom>
            <a:avLst/>
            <a:gdLst/>
            <a:ahLst/>
            <a:cxnLst/>
            <a:rect l="l" t="t" r="r" b="b"/>
            <a:pathLst>
              <a:path w="1534074" h="2026493">
                <a:moveTo>
                  <a:pt x="1534074" y="0"/>
                </a:moveTo>
                <a:lnTo>
                  <a:pt x="0" y="0"/>
                </a:lnTo>
                <a:lnTo>
                  <a:pt x="0" y="2026493"/>
                </a:lnTo>
                <a:lnTo>
                  <a:pt x="1534074" y="2026493"/>
                </a:lnTo>
                <a:lnTo>
                  <a:pt x="15340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501" t="-53649" r="-84725" b="-49400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-303033"/>
            <a:ext cx="509867" cy="5620909"/>
            <a:chOff x="0" y="0"/>
            <a:chExt cx="134286" cy="14804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86" cy="1480404"/>
            </a:xfrm>
            <a:custGeom>
              <a:avLst/>
              <a:gdLst/>
              <a:ahLst/>
              <a:cxnLst/>
              <a:rect l="l" t="t" r="r" b="b"/>
              <a:pathLst>
                <a:path w="134286" h="1480404">
                  <a:moveTo>
                    <a:pt x="0" y="0"/>
                  </a:moveTo>
                  <a:lnTo>
                    <a:pt x="134286" y="0"/>
                  </a:lnTo>
                  <a:lnTo>
                    <a:pt x="134286" y="1480404"/>
                  </a:lnTo>
                  <a:lnTo>
                    <a:pt x="0" y="1480404"/>
                  </a:ln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34286" cy="1480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778133" y="7234793"/>
            <a:ext cx="509867" cy="5620909"/>
            <a:chOff x="0" y="0"/>
            <a:chExt cx="134286" cy="14804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286" cy="1480404"/>
            </a:xfrm>
            <a:custGeom>
              <a:avLst/>
              <a:gdLst/>
              <a:ahLst/>
              <a:cxnLst/>
              <a:rect l="l" t="t" r="r" b="b"/>
              <a:pathLst>
                <a:path w="134286" h="1480404">
                  <a:moveTo>
                    <a:pt x="0" y="0"/>
                  </a:moveTo>
                  <a:lnTo>
                    <a:pt x="134286" y="0"/>
                  </a:lnTo>
                  <a:lnTo>
                    <a:pt x="134286" y="1480404"/>
                  </a:lnTo>
                  <a:lnTo>
                    <a:pt x="0" y="1480404"/>
                  </a:ln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34286" cy="1480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21351" y="647366"/>
            <a:ext cx="3632900" cy="762668"/>
            <a:chOff x="0" y="0"/>
            <a:chExt cx="4843867" cy="101689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016891" cy="1016891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913488" y="0"/>
              <a:ext cx="1016891" cy="101689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826976" y="0"/>
              <a:ext cx="1016891" cy="101689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1044254" y="4696062"/>
            <a:ext cx="16230600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5"/>
              </a:lnSpc>
            </a:pPr>
            <a:r>
              <a:rPr lang="en-US" sz="4200" spc="810">
                <a:solidFill>
                  <a:srgbClr val="000000"/>
                </a:solidFill>
                <a:latin typeface="Cardo"/>
              </a:rPr>
              <a:t>FINAL PROJECT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4185" y="3199838"/>
            <a:ext cx="15636278" cy="90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11"/>
              </a:lnSpc>
            </a:pPr>
            <a:r>
              <a:rPr lang="en-US" sz="6399" spc="505" dirty="0">
                <a:solidFill>
                  <a:srgbClr val="000000"/>
                </a:solidFill>
                <a:latin typeface="Cardo Bold"/>
              </a:rPr>
              <a:t>VISHNUVASAN 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670078" y="8720848"/>
            <a:ext cx="894784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ora Bold"/>
              </a:rPr>
              <a:t>MADRAS INSTITUTE OF TECHNOLOGY CAMPUS, ANNA UNIVERSITY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037953" y="2313333"/>
            <a:ext cx="810305" cy="810305"/>
            <a:chOff x="0" y="0"/>
            <a:chExt cx="1080407" cy="1080407"/>
          </a:xfrm>
        </p:grpSpPr>
        <p:grpSp>
          <p:nvGrpSpPr>
            <p:cNvPr id="32" name="Group 32"/>
            <p:cNvGrpSpPr/>
            <p:nvPr/>
          </p:nvGrpSpPr>
          <p:grpSpPr>
            <a:xfrm rot="-2700000">
              <a:off x="387120" y="-70676"/>
              <a:ext cx="306166" cy="1221760"/>
              <a:chOff x="0" y="0"/>
              <a:chExt cx="163649" cy="65304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63649" cy="653042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653042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571218"/>
                    </a:lnTo>
                    <a:cubicBezTo>
                      <a:pt x="163649" y="616408"/>
                      <a:pt x="127015" y="653042"/>
                      <a:pt x="81824" y="653042"/>
                    </a:cubicBezTo>
                    <a:lnTo>
                      <a:pt x="81824" y="653042"/>
                    </a:lnTo>
                    <a:cubicBezTo>
                      <a:pt x="36634" y="653042"/>
                      <a:pt x="0" y="616408"/>
                      <a:pt x="0" y="571218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0"/>
                <a:ext cx="163649" cy="653042"/>
              </a:xfrm>
              <a:prstGeom prst="rect">
                <a:avLst/>
              </a:prstGeom>
            </p:spPr>
            <p:txBody>
              <a:bodyPr lIns="18773" tIns="18773" rIns="18773" bIns="18773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2700000">
              <a:off x="387120" y="-70676"/>
              <a:ext cx="306166" cy="1221760"/>
              <a:chOff x="0" y="0"/>
              <a:chExt cx="163649" cy="65304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63649" cy="653042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653042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571218"/>
                    </a:lnTo>
                    <a:cubicBezTo>
                      <a:pt x="163649" y="616408"/>
                      <a:pt x="127015" y="653042"/>
                      <a:pt x="81824" y="653042"/>
                    </a:cubicBezTo>
                    <a:lnTo>
                      <a:pt x="81824" y="653042"/>
                    </a:lnTo>
                    <a:cubicBezTo>
                      <a:pt x="36634" y="653042"/>
                      <a:pt x="0" y="616408"/>
                      <a:pt x="0" y="571218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0"/>
                <a:ext cx="163649" cy="653042"/>
              </a:xfrm>
              <a:prstGeom prst="rect">
                <a:avLst/>
              </a:prstGeom>
            </p:spPr>
            <p:txBody>
              <a:bodyPr lIns="18773" tIns="18773" rIns="18773" bIns="18773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5175192" y="4371382"/>
            <a:ext cx="7937616" cy="1229625"/>
            <a:chOff x="0" y="0"/>
            <a:chExt cx="1796728" cy="2783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96729" cy="278333"/>
            </a:xfrm>
            <a:custGeom>
              <a:avLst/>
              <a:gdLst/>
              <a:ahLst/>
              <a:cxnLst/>
              <a:rect l="l" t="t" r="r" b="b"/>
              <a:pathLst>
                <a:path w="1796729" h="278333">
                  <a:moveTo>
                    <a:pt x="0" y="0"/>
                  </a:moveTo>
                  <a:lnTo>
                    <a:pt x="1796729" y="0"/>
                  </a:lnTo>
                  <a:lnTo>
                    <a:pt x="1796729" y="278333"/>
                  </a:lnTo>
                  <a:lnTo>
                    <a:pt x="0" y="278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56C3FF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0"/>
              <a:ext cx="1796728" cy="278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527831" y="6148565"/>
            <a:ext cx="15636278" cy="45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</a:pPr>
            <a:r>
              <a:rPr lang="en-US" sz="3200" spc="252" dirty="0">
                <a:solidFill>
                  <a:srgbClr val="000000"/>
                </a:solidFill>
                <a:latin typeface="Cardo Bold"/>
              </a:rPr>
              <a:t>NM ID: 65EDC56F0B4B0DA8E3745FB005154D46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9233" y="2375983"/>
            <a:ext cx="16729534" cy="6692113"/>
            <a:chOff x="0" y="0"/>
            <a:chExt cx="4797875" cy="19192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7875" cy="1919236"/>
            </a:xfrm>
            <a:custGeom>
              <a:avLst/>
              <a:gdLst/>
              <a:ahLst/>
              <a:cxnLst/>
              <a:rect l="l" t="t" r="r" b="b"/>
              <a:pathLst>
                <a:path w="4797875" h="1919236">
                  <a:moveTo>
                    <a:pt x="13420" y="0"/>
                  </a:moveTo>
                  <a:lnTo>
                    <a:pt x="4784454" y="0"/>
                  </a:lnTo>
                  <a:cubicBezTo>
                    <a:pt x="4788014" y="0"/>
                    <a:pt x="4791427" y="1414"/>
                    <a:pt x="4793944" y="3931"/>
                  </a:cubicBezTo>
                  <a:cubicBezTo>
                    <a:pt x="4796461" y="6448"/>
                    <a:pt x="4797875" y="9861"/>
                    <a:pt x="4797875" y="13420"/>
                  </a:cubicBezTo>
                  <a:lnTo>
                    <a:pt x="4797875" y="1905815"/>
                  </a:lnTo>
                  <a:cubicBezTo>
                    <a:pt x="4797875" y="1909375"/>
                    <a:pt x="4796461" y="1912788"/>
                    <a:pt x="4793944" y="1915305"/>
                  </a:cubicBezTo>
                  <a:cubicBezTo>
                    <a:pt x="4791427" y="1917822"/>
                    <a:pt x="4788014" y="1919236"/>
                    <a:pt x="4784454" y="1919236"/>
                  </a:cubicBezTo>
                  <a:lnTo>
                    <a:pt x="13420" y="1919236"/>
                  </a:lnTo>
                  <a:cubicBezTo>
                    <a:pt x="9861" y="1919236"/>
                    <a:pt x="6448" y="1917822"/>
                    <a:pt x="3931" y="1915305"/>
                  </a:cubicBezTo>
                  <a:cubicBezTo>
                    <a:pt x="1414" y="1912788"/>
                    <a:pt x="0" y="1909375"/>
                    <a:pt x="0" y="1905815"/>
                  </a:cubicBezTo>
                  <a:lnTo>
                    <a:pt x="0" y="13420"/>
                  </a:lnTo>
                  <a:cubicBezTo>
                    <a:pt x="0" y="9861"/>
                    <a:pt x="1414" y="6448"/>
                    <a:pt x="3931" y="3931"/>
                  </a:cubicBezTo>
                  <a:cubicBezTo>
                    <a:pt x="6448" y="1414"/>
                    <a:pt x="9861" y="0"/>
                    <a:pt x="13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797875" cy="1919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1644" y="2929234"/>
            <a:ext cx="8727739" cy="5376863"/>
            <a:chOff x="0" y="0"/>
            <a:chExt cx="11636985" cy="716915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8371" r="18371"/>
            <a:stretch>
              <a:fillRect/>
            </a:stretch>
          </p:blipFill>
          <p:spPr>
            <a:xfrm>
              <a:off x="0" y="0"/>
              <a:ext cx="11636985" cy="7169151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06401" y="618852"/>
            <a:ext cx="17275199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>
                <a:solidFill>
                  <a:srgbClr val="000000"/>
                </a:solidFill>
                <a:latin typeface="Cardo Bold"/>
              </a:rPr>
              <a:t>RESULT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937316"/>
            <a:ext cx="6959171" cy="138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1"/>
              </a:lnSpc>
            </a:pPr>
            <a:r>
              <a:rPr lang="en-US" sz="2399" dirty="0">
                <a:solidFill>
                  <a:srgbClr val="000000"/>
                </a:solidFill>
                <a:latin typeface="Lora"/>
              </a:rPr>
              <a:t>DEMOLINK:</a:t>
            </a:r>
          </a:p>
          <a:p>
            <a:pPr algn="just">
              <a:lnSpc>
                <a:spcPts val="3671"/>
              </a:lnSpc>
            </a:pPr>
            <a:r>
              <a:rPr lang="en-US" sz="2400" dirty="0">
                <a:hlinkClick r:id="rId3"/>
              </a:rPr>
              <a:t>https://github.com/VISHNUVASANM/NM_GEN_AI</a:t>
            </a:r>
            <a:endParaRPr lang="en-US" sz="2400" dirty="0"/>
          </a:p>
          <a:p>
            <a:pPr algn="just">
              <a:lnSpc>
                <a:spcPts val="3671"/>
              </a:lnSpc>
            </a:pPr>
            <a:endParaRPr lang="en-US" sz="2399" u="sng" dirty="0">
              <a:solidFill>
                <a:srgbClr val="004AAD"/>
              </a:solidFill>
              <a:latin typeface="Lora"/>
              <a:hlinkClick r:id="rId4" tooltip="https://drive.google.com/file/d/1B05T6PHvqUenJxhl6KCLESyWrumdyuhl/view?usp=drive_link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6E1A9E-DEB3-65F5-13C3-98CBA19F7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644" y="2929234"/>
            <a:ext cx="8866302" cy="53768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2574" y="600212"/>
            <a:ext cx="12206876" cy="9086577"/>
            <a:chOff x="0" y="0"/>
            <a:chExt cx="3661917" cy="2725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1917" cy="2725865"/>
            </a:xfrm>
            <a:custGeom>
              <a:avLst/>
              <a:gdLst/>
              <a:ahLst/>
              <a:cxnLst/>
              <a:rect l="l" t="t" r="r" b="b"/>
              <a:pathLst>
                <a:path w="3661917" h="2725865">
                  <a:moveTo>
                    <a:pt x="18393" y="0"/>
                  </a:moveTo>
                  <a:lnTo>
                    <a:pt x="3643525" y="0"/>
                  </a:lnTo>
                  <a:cubicBezTo>
                    <a:pt x="3653682" y="0"/>
                    <a:pt x="3661917" y="8235"/>
                    <a:pt x="3661917" y="18393"/>
                  </a:cubicBezTo>
                  <a:lnTo>
                    <a:pt x="3661917" y="2707472"/>
                  </a:lnTo>
                  <a:cubicBezTo>
                    <a:pt x="3661917" y="2712350"/>
                    <a:pt x="3659979" y="2717029"/>
                    <a:pt x="3656530" y="2720478"/>
                  </a:cubicBezTo>
                  <a:cubicBezTo>
                    <a:pt x="3653081" y="2723927"/>
                    <a:pt x="3648402" y="2725865"/>
                    <a:pt x="3643525" y="2725865"/>
                  </a:cubicBezTo>
                  <a:lnTo>
                    <a:pt x="18393" y="2725865"/>
                  </a:lnTo>
                  <a:cubicBezTo>
                    <a:pt x="13515" y="2725865"/>
                    <a:pt x="8836" y="2723927"/>
                    <a:pt x="5387" y="2720478"/>
                  </a:cubicBezTo>
                  <a:cubicBezTo>
                    <a:pt x="1938" y="2717029"/>
                    <a:pt x="0" y="2712350"/>
                    <a:pt x="0" y="2707472"/>
                  </a:cubicBezTo>
                  <a:lnTo>
                    <a:pt x="0" y="18393"/>
                  </a:lnTo>
                  <a:cubicBezTo>
                    <a:pt x="0" y="13515"/>
                    <a:pt x="1938" y="8836"/>
                    <a:pt x="5387" y="5387"/>
                  </a:cubicBezTo>
                  <a:cubicBezTo>
                    <a:pt x="8836" y="1938"/>
                    <a:pt x="13515" y="0"/>
                    <a:pt x="1839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3661917" cy="2725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43273" y="1502493"/>
            <a:ext cx="11601454" cy="7755807"/>
            <a:chOff x="0" y="0"/>
            <a:chExt cx="15468605" cy="1034107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78" r="178"/>
            <a:stretch>
              <a:fillRect/>
            </a:stretch>
          </p:blipFill>
          <p:spPr>
            <a:xfrm>
              <a:off x="0" y="0"/>
              <a:ext cx="15468605" cy="1034107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097287" y="841724"/>
            <a:ext cx="1847440" cy="387840"/>
            <a:chOff x="0" y="0"/>
            <a:chExt cx="2463253" cy="51712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17120" cy="51712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3067" y="0"/>
              <a:ext cx="517120" cy="51712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946133" y="0"/>
              <a:ext cx="517120" cy="51712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3343273" y="784574"/>
            <a:ext cx="9622103" cy="43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000000"/>
                </a:solidFill>
                <a:latin typeface="Blinker"/>
              </a:rPr>
              <a:t>Expressing my gratitude to the audience for their time and participation.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0521" y="2514773"/>
            <a:ext cx="14306868" cy="5197569"/>
            <a:chOff x="0" y="0"/>
            <a:chExt cx="4103077" cy="1490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03077" cy="1490614"/>
            </a:xfrm>
            <a:custGeom>
              <a:avLst/>
              <a:gdLst/>
              <a:ahLst/>
              <a:cxnLst/>
              <a:rect l="l" t="t" r="r" b="b"/>
              <a:pathLst>
                <a:path w="4103077" h="1490614">
                  <a:moveTo>
                    <a:pt x="0" y="0"/>
                  </a:moveTo>
                  <a:lnTo>
                    <a:pt x="4103077" y="0"/>
                  </a:lnTo>
                  <a:lnTo>
                    <a:pt x="4103077" y="1490614"/>
                  </a:lnTo>
                  <a:lnTo>
                    <a:pt x="0" y="1490614"/>
                  </a:ln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103077" cy="149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63149" y="8610414"/>
            <a:ext cx="9161703" cy="688863"/>
            <a:chOff x="0" y="0"/>
            <a:chExt cx="2314897" cy="174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4897" cy="174056"/>
            </a:xfrm>
            <a:custGeom>
              <a:avLst/>
              <a:gdLst/>
              <a:ahLst/>
              <a:cxnLst/>
              <a:rect l="l" t="t" r="r" b="b"/>
              <a:pathLst>
                <a:path w="2314897" h="174056">
                  <a:moveTo>
                    <a:pt x="0" y="0"/>
                  </a:moveTo>
                  <a:lnTo>
                    <a:pt x="2314897" y="0"/>
                  </a:lnTo>
                  <a:lnTo>
                    <a:pt x="2314897" y="174056"/>
                  </a:lnTo>
                  <a:lnTo>
                    <a:pt x="0" y="174056"/>
                  </a:lnTo>
                  <a:close/>
                </a:path>
              </a:pathLst>
            </a:custGeom>
            <a:solidFill>
              <a:srgbClr val="E9FF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314897" cy="174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6861" y="2093764"/>
            <a:ext cx="14905386" cy="5197569"/>
            <a:chOff x="0" y="0"/>
            <a:chExt cx="4274726" cy="1490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490614"/>
            </a:xfrm>
            <a:custGeom>
              <a:avLst/>
              <a:gdLst/>
              <a:ahLst/>
              <a:cxnLst/>
              <a:rect l="l" t="t" r="r" b="b"/>
              <a:pathLst>
                <a:path w="4274726" h="1490614">
                  <a:moveTo>
                    <a:pt x="0" y="0"/>
                  </a:moveTo>
                  <a:lnTo>
                    <a:pt x="4274726" y="0"/>
                  </a:lnTo>
                  <a:lnTo>
                    <a:pt x="4274726" y="1490614"/>
                  </a:lnTo>
                  <a:lnTo>
                    <a:pt x="0" y="1490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274726" cy="149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654074" y="7855308"/>
            <a:ext cx="1534074" cy="2026493"/>
          </a:xfrm>
          <a:custGeom>
            <a:avLst/>
            <a:gdLst/>
            <a:ahLst/>
            <a:cxnLst/>
            <a:rect l="l" t="t" r="r" b="b"/>
            <a:pathLst>
              <a:path w="1534074" h="2026493">
                <a:moveTo>
                  <a:pt x="1534074" y="0"/>
                </a:moveTo>
                <a:lnTo>
                  <a:pt x="0" y="0"/>
                </a:lnTo>
                <a:lnTo>
                  <a:pt x="0" y="2026493"/>
                </a:lnTo>
                <a:lnTo>
                  <a:pt x="1534074" y="2026493"/>
                </a:lnTo>
                <a:lnTo>
                  <a:pt x="15340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501" t="-53649" r="-84725" b="-49400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971800" y="2718485"/>
            <a:ext cx="12356167" cy="1229625"/>
            <a:chOff x="0" y="0"/>
            <a:chExt cx="1630879" cy="278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30879" cy="278333"/>
            </a:xfrm>
            <a:custGeom>
              <a:avLst/>
              <a:gdLst/>
              <a:ahLst/>
              <a:cxnLst/>
              <a:rect l="l" t="t" r="r" b="b"/>
              <a:pathLst>
                <a:path w="1630879" h="278333">
                  <a:moveTo>
                    <a:pt x="0" y="0"/>
                  </a:moveTo>
                  <a:lnTo>
                    <a:pt x="1630879" y="0"/>
                  </a:lnTo>
                  <a:lnTo>
                    <a:pt x="1630879" y="278333"/>
                  </a:lnTo>
                  <a:lnTo>
                    <a:pt x="0" y="278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56C3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630879" cy="278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-303033"/>
            <a:ext cx="509867" cy="5620909"/>
            <a:chOff x="0" y="0"/>
            <a:chExt cx="134286" cy="14804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286" cy="1480404"/>
            </a:xfrm>
            <a:custGeom>
              <a:avLst/>
              <a:gdLst/>
              <a:ahLst/>
              <a:cxnLst/>
              <a:rect l="l" t="t" r="r" b="b"/>
              <a:pathLst>
                <a:path w="134286" h="1480404">
                  <a:moveTo>
                    <a:pt x="0" y="0"/>
                  </a:moveTo>
                  <a:lnTo>
                    <a:pt x="134286" y="0"/>
                  </a:lnTo>
                  <a:lnTo>
                    <a:pt x="134286" y="1480404"/>
                  </a:lnTo>
                  <a:lnTo>
                    <a:pt x="0" y="1480404"/>
                  </a:ln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34286" cy="1480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778133" y="7234793"/>
            <a:ext cx="509867" cy="5620909"/>
            <a:chOff x="0" y="0"/>
            <a:chExt cx="134286" cy="14804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286" cy="1480404"/>
            </a:xfrm>
            <a:custGeom>
              <a:avLst/>
              <a:gdLst/>
              <a:ahLst/>
              <a:cxnLst/>
              <a:rect l="l" t="t" r="r" b="b"/>
              <a:pathLst>
                <a:path w="134286" h="1480404">
                  <a:moveTo>
                    <a:pt x="0" y="0"/>
                  </a:moveTo>
                  <a:lnTo>
                    <a:pt x="134286" y="0"/>
                  </a:lnTo>
                  <a:lnTo>
                    <a:pt x="134286" y="1480404"/>
                  </a:lnTo>
                  <a:lnTo>
                    <a:pt x="0" y="1480404"/>
                  </a:ln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34286" cy="1480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821351" y="647366"/>
            <a:ext cx="3632900" cy="762668"/>
            <a:chOff x="0" y="0"/>
            <a:chExt cx="4843867" cy="101689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016891" cy="101689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913488" y="0"/>
              <a:ext cx="1016891" cy="101689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826976" y="0"/>
              <a:ext cx="1016891" cy="1016891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1028700" y="4709827"/>
            <a:ext cx="16230600" cy="139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23"/>
              </a:lnSpc>
            </a:pPr>
            <a:r>
              <a:rPr lang="en-US" sz="4800" spc="926" dirty="0">
                <a:solidFill>
                  <a:srgbClr val="000000"/>
                </a:solidFill>
                <a:latin typeface="Cardo"/>
              </a:rPr>
              <a:t>USING CONVOLUTION NEURAL NETWORK(CNN)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5861" y="2855481"/>
            <a:ext cx="15636278" cy="107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75"/>
              </a:lnSpc>
            </a:pPr>
            <a:r>
              <a:rPr lang="en-US" sz="6399" spc="505" dirty="0">
                <a:solidFill>
                  <a:srgbClr val="000000"/>
                </a:solidFill>
                <a:latin typeface="Cardo Bold"/>
              </a:rPr>
              <a:t>WASTE SEGREGATION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89178" y="8646115"/>
            <a:ext cx="6207621" cy="466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85"/>
              </a:lnSpc>
              <a:spcBef>
                <a:spcPct val="0"/>
              </a:spcBef>
            </a:pPr>
            <a:r>
              <a:rPr lang="en-US" sz="2775" dirty="0">
                <a:solidFill>
                  <a:srgbClr val="000000"/>
                </a:solidFill>
                <a:latin typeface="Lora Bold"/>
              </a:rPr>
              <a:t>Marking segregation made easier!!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037953" y="2313333"/>
            <a:ext cx="810305" cy="810305"/>
            <a:chOff x="0" y="0"/>
            <a:chExt cx="1080407" cy="1080407"/>
          </a:xfrm>
        </p:grpSpPr>
        <p:grpSp>
          <p:nvGrpSpPr>
            <p:cNvPr id="35" name="Group 35"/>
            <p:cNvGrpSpPr/>
            <p:nvPr/>
          </p:nvGrpSpPr>
          <p:grpSpPr>
            <a:xfrm rot="-2700000">
              <a:off x="387120" y="-70676"/>
              <a:ext cx="306166" cy="1221760"/>
              <a:chOff x="0" y="0"/>
              <a:chExt cx="163649" cy="65304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63649" cy="653042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653042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571218"/>
                    </a:lnTo>
                    <a:cubicBezTo>
                      <a:pt x="163649" y="616408"/>
                      <a:pt x="127015" y="653042"/>
                      <a:pt x="81824" y="653042"/>
                    </a:cubicBezTo>
                    <a:lnTo>
                      <a:pt x="81824" y="653042"/>
                    </a:lnTo>
                    <a:cubicBezTo>
                      <a:pt x="36634" y="653042"/>
                      <a:pt x="0" y="616408"/>
                      <a:pt x="0" y="571218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0"/>
                <a:ext cx="163649" cy="653042"/>
              </a:xfrm>
              <a:prstGeom prst="rect">
                <a:avLst/>
              </a:prstGeom>
            </p:spPr>
            <p:txBody>
              <a:bodyPr lIns="18773" tIns="18773" rIns="18773" bIns="18773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2700000">
              <a:off x="387120" y="-70676"/>
              <a:ext cx="306166" cy="1221760"/>
              <a:chOff x="0" y="0"/>
              <a:chExt cx="163649" cy="65304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63649" cy="653042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653042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571218"/>
                    </a:lnTo>
                    <a:cubicBezTo>
                      <a:pt x="163649" y="616408"/>
                      <a:pt x="127015" y="653042"/>
                      <a:pt x="81824" y="653042"/>
                    </a:cubicBezTo>
                    <a:lnTo>
                      <a:pt x="81824" y="653042"/>
                    </a:lnTo>
                    <a:cubicBezTo>
                      <a:pt x="36634" y="653042"/>
                      <a:pt x="0" y="616408"/>
                      <a:pt x="0" y="571218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0"/>
                <a:ext cx="163649" cy="653042"/>
              </a:xfrm>
              <a:prstGeom prst="rect">
                <a:avLst/>
              </a:prstGeom>
            </p:spPr>
            <p:txBody>
              <a:bodyPr lIns="18773" tIns="18773" rIns="18773" bIns="18773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9233" y="2375983"/>
            <a:ext cx="16729534" cy="6692113"/>
            <a:chOff x="0" y="0"/>
            <a:chExt cx="4797875" cy="19192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7875" cy="1919236"/>
            </a:xfrm>
            <a:custGeom>
              <a:avLst/>
              <a:gdLst/>
              <a:ahLst/>
              <a:cxnLst/>
              <a:rect l="l" t="t" r="r" b="b"/>
              <a:pathLst>
                <a:path w="4797875" h="1919236">
                  <a:moveTo>
                    <a:pt x="13420" y="0"/>
                  </a:moveTo>
                  <a:lnTo>
                    <a:pt x="4784454" y="0"/>
                  </a:lnTo>
                  <a:cubicBezTo>
                    <a:pt x="4788014" y="0"/>
                    <a:pt x="4791427" y="1414"/>
                    <a:pt x="4793944" y="3931"/>
                  </a:cubicBezTo>
                  <a:cubicBezTo>
                    <a:pt x="4796461" y="6448"/>
                    <a:pt x="4797875" y="9861"/>
                    <a:pt x="4797875" y="13420"/>
                  </a:cubicBezTo>
                  <a:lnTo>
                    <a:pt x="4797875" y="1905815"/>
                  </a:lnTo>
                  <a:cubicBezTo>
                    <a:pt x="4797875" y="1909375"/>
                    <a:pt x="4796461" y="1912788"/>
                    <a:pt x="4793944" y="1915305"/>
                  </a:cubicBezTo>
                  <a:cubicBezTo>
                    <a:pt x="4791427" y="1917822"/>
                    <a:pt x="4788014" y="1919236"/>
                    <a:pt x="4784454" y="1919236"/>
                  </a:cubicBezTo>
                  <a:lnTo>
                    <a:pt x="13420" y="1919236"/>
                  </a:lnTo>
                  <a:cubicBezTo>
                    <a:pt x="9861" y="1919236"/>
                    <a:pt x="6448" y="1917822"/>
                    <a:pt x="3931" y="1915305"/>
                  </a:cubicBezTo>
                  <a:cubicBezTo>
                    <a:pt x="1414" y="1912788"/>
                    <a:pt x="0" y="1909375"/>
                    <a:pt x="0" y="1905815"/>
                  </a:cubicBezTo>
                  <a:lnTo>
                    <a:pt x="0" y="13420"/>
                  </a:lnTo>
                  <a:cubicBezTo>
                    <a:pt x="0" y="9861"/>
                    <a:pt x="1414" y="6448"/>
                    <a:pt x="3931" y="3931"/>
                  </a:cubicBezTo>
                  <a:cubicBezTo>
                    <a:pt x="6448" y="1414"/>
                    <a:pt x="9861" y="0"/>
                    <a:pt x="13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797875" cy="1919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1644" y="2929234"/>
            <a:ext cx="8727739" cy="5376863"/>
            <a:chOff x="0" y="0"/>
            <a:chExt cx="11636985" cy="716915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8371" r="18371"/>
            <a:stretch>
              <a:fillRect/>
            </a:stretch>
          </p:blipFill>
          <p:spPr>
            <a:xfrm>
              <a:off x="0" y="0"/>
              <a:ext cx="11636985" cy="7169151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06401" y="618852"/>
            <a:ext cx="17275199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>
                <a:solidFill>
                  <a:srgbClr val="000000"/>
                </a:solidFill>
                <a:latin typeface="Cardo Bold"/>
              </a:rPr>
              <a:t>AGENDA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2912" y="3788127"/>
            <a:ext cx="5803993" cy="164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36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ora"/>
              </a:rPr>
              <a:t>Develop and integrate a facial recognition system using CNN to accurately identify individuals from a database of facial images.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2912" y="5974378"/>
            <a:ext cx="5933131" cy="164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36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ora"/>
              </a:rPr>
              <a:t>Implement a system to log attendance based on facial recognition results and add the attendance to a csv file with timeframe.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091644" y="2929234"/>
            <a:ext cx="8727739" cy="5376863"/>
            <a:chOff x="0" y="0"/>
            <a:chExt cx="11636985" cy="716915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t="19196" b="19196"/>
            <a:stretch>
              <a:fillRect/>
            </a:stretch>
          </p:blipFill>
          <p:spPr>
            <a:xfrm>
              <a:off x="0" y="0"/>
              <a:ext cx="11636985" cy="7169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9233" y="1660373"/>
            <a:ext cx="16729534" cy="8394191"/>
            <a:chOff x="0" y="0"/>
            <a:chExt cx="4797875" cy="2407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7875" cy="2407376"/>
            </a:xfrm>
            <a:custGeom>
              <a:avLst/>
              <a:gdLst/>
              <a:ahLst/>
              <a:cxnLst/>
              <a:rect l="l" t="t" r="r" b="b"/>
              <a:pathLst>
                <a:path w="4797875" h="2407376">
                  <a:moveTo>
                    <a:pt x="13420" y="0"/>
                  </a:moveTo>
                  <a:lnTo>
                    <a:pt x="4784454" y="0"/>
                  </a:lnTo>
                  <a:cubicBezTo>
                    <a:pt x="4788014" y="0"/>
                    <a:pt x="4791427" y="1414"/>
                    <a:pt x="4793944" y="3931"/>
                  </a:cubicBezTo>
                  <a:cubicBezTo>
                    <a:pt x="4796461" y="6448"/>
                    <a:pt x="4797875" y="9861"/>
                    <a:pt x="4797875" y="13420"/>
                  </a:cubicBezTo>
                  <a:lnTo>
                    <a:pt x="4797875" y="2393955"/>
                  </a:lnTo>
                  <a:cubicBezTo>
                    <a:pt x="4797875" y="2397515"/>
                    <a:pt x="4796461" y="2400928"/>
                    <a:pt x="4793944" y="2403445"/>
                  </a:cubicBezTo>
                  <a:cubicBezTo>
                    <a:pt x="4791427" y="2405962"/>
                    <a:pt x="4788014" y="2407376"/>
                    <a:pt x="4784454" y="2407376"/>
                  </a:cubicBezTo>
                  <a:lnTo>
                    <a:pt x="13420" y="2407376"/>
                  </a:lnTo>
                  <a:cubicBezTo>
                    <a:pt x="9861" y="2407376"/>
                    <a:pt x="6448" y="2405962"/>
                    <a:pt x="3931" y="2403445"/>
                  </a:cubicBezTo>
                  <a:cubicBezTo>
                    <a:pt x="1414" y="2400928"/>
                    <a:pt x="0" y="2397515"/>
                    <a:pt x="0" y="2393955"/>
                  </a:cubicBezTo>
                  <a:lnTo>
                    <a:pt x="0" y="13420"/>
                  </a:lnTo>
                  <a:cubicBezTo>
                    <a:pt x="0" y="9861"/>
                    <a:pt x="1414" y="6448"/>
                    <a:pt x="3931" y="3931"/>
                  </a:cubicBezTo>
                  <a:cubicBezTo>
                    <a:pt x="6448" y="1414"/>
                    <a:pt x="9861" y="0"/>
                    <a:pt x="1342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797875" cy="2407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5991" y="2089735"/>
            <a:ext cx="810305" cy="810305"/>
            <a:chOff x="0" y="0"/>
            <a:chExt cx="1080407" cy="1080407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387120" y="-70676"/>
              <a:ext cx="306166" cy="1221760"/>
              <a:chOff x="0" y="0"/>
              <a:chExt cx="163649" cy="65304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63649" cy="653042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653042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571218"/>
                    </a:lnTo>
                    <a:cubicBezTo>
                      <a:pt x="163649" y="616408"/>
                      <a:pt x="127015" y="653042"/>
                      <a:pt x="81824" y="653042"/>
                    </a:cubicBezTo>
                    <a:lnTo>
                      <a:pt x="81824" y="653042"/>
                    </a:lnTo>
                    <a:cubicBezTo>
                      <a:pt x="36634" y="653042"/>
                      <a:pt x="0" y="616408"/>
                      <a:pt x="0" y="571218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63649" cy="653042"/>
              </a:xfrm>
              <a:prstGeom prst="rect">
                <a:avLst/>
              </a:prstGeom>
            </p:spPr>
            <p:txBody>
              <a:bodyPr lIns="18773" tIns="18773" rIns="18773" bIns="18773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2700000">
              <a:off x="387120" y="-70676"/>
              <a:ext cx="306166" cy="1221760"/>
              <a:chOff x="0" y="0"/>
              <a:chExt cx="163649" cy="65304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3649" cy="653042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653042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571218"/>
                    </a:lnTo>
                    <a:cubicBezTo>
                      <a:pt x="163649" y="616408"/>
                      <a:pt x="127015" y="653042"/>
                      <a:pt x="81824" y="653042"/>
                    </a:cubicBezTo>
                    <a:lnTo>
                      <a:pt x="81824" y="653042"/>
                    </a:lnTo>
                    <a:cubicBezTo>
                      <a:pt x="36634" y="653042"/>
                      <a:pt x="0" y="616408"/>
                      <a:pt x="0" y="571218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163649" cy="653042"/>
              </a:xfrm>
              <a:prstGeom prst="rect">
                <a:avLst/>
              </a:prstGeom>
            </p:spPr>
            <p:txBody>
              <a:bodyPr lIns="18773" tIns="18773" rIns="18773" bIns="18773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-5400000">
            <a:off x="13536985" y="5114180"/>
            <a:ext cx="6850685" cy="336606"/>
            <a:chOff x="0" y="0"/>
            <a:chExt cx="3078931" cy="1512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78931" cy="151282"/>
            </a:xfrm>
            <a:custGeom>
              <a:avLst/>
              <a:gdLst/>
              <a:ahLst/>
              <a:cxnLst/>
              <a:rect l="l" t="t" r="r" b="b"/>
              <a:pathLst>
                <a:path w="3078931" h="151282">
                  <a:moveTo>
                    <a:pt x="75641" y="0"/>
                  </a:moveTo>
                  <a:lnTo>
                    <a:pt x="3003290" y="0"/>
                  </a:lnTo>
                  <a:cubicBezTo>
                    <a:pt x="3023351" y="0"/>
                    <a:pt x="3042591" y="7969"/>
                    <a:pt x="3056776" y="22155"/>
                  </a:cubicBezTo>
                  <a:cubicBezTo>
                    <a:pt x="3070962" y="36340"/>
                    <a:pt x="3078931" y="55580"/>
                    <a:pt x="3078931" y="75641"/>
                  </a:cubicBezTo>
                  <a:lnTo>
                    <a:pt x="3078931" y="75641"/>
                  </a:lnTo>
                  <a:cubicBezTo>
                    <a:pt x="3078931" y="95702"/>
                    <a:pt x="3070962" y="114942"/>
                    <a:pt x="3056776" y="129128"/>
                  </a:cubicBezTo>
                  <a:cubicBezTo>
                    <a:pt x="3042591" y="143313"/>
                    <a:pt x="3023351" y="151282"/>
                    <a:pt x="3003290" y="151282"/>
                  </a:cubicBezTo>
                  <a:lnTo>
                    <a:pt x="75641" y="151282"/>
                  </a:lnTo>
                  <a:cubicBezTo>
                    <a:pt x="55580" y="151282"/>
                    <a:pt x="36340" y="143313"/>
                    <a:pt x="22155" y="129128"/>
                  </a:cubicBezTo>
                  <a:cubicBezTo>
                    <a:pt x="7969" y="114942"/>
                    <a:pt x="0" y="95702"/>
                    <a:pt x="0" y="75641"/>
                  </a:cubicBezTo>
                  <a:lnTo>
                    <a:pt x="0" y="75641"/>
                  </a:lnTo>
                  <a:cubicBezTo>
                    <a:pt x="0" y="55580"/>
                    <a:pt x="7969" y="36340"/>
                    <a:pt x="22155" y="22155"/>
                  </a:cubicBezTo>
                  <a:cubicBezTo>
                    <a:pt x="36340" y="7969"/>
                    <a:pt x="55580" y="0"/>
                    <a:pt x="75641" y="0"/>
                  </a:cubicBezTo>
                  <a:close/>
                </a:path>
              </a:pathLst>
            </a:custGeom>
            <a:solidFill>
              <a:srgbClr val="CFCFCF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3078931" cy="151282"/>
            </a:xfrm>
            <a:prstGeom prst="rect">
              <a:avLst/>
            </a:prstGeom>
          </p:spPr>
          <p:txBody>
            <a:bodyPr lIns="31029" tIns="31029" rIns="31029" bIns="31029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394212" y="6865050"/>
            <a:ext cx="5136230" cy="336606"/>
            <a:chOff x="0" y="0"/>
            <a:chExt cx="2308397" cy="1512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08397" cy="151282"/>
            </a:xfrm>
            <a:custGeom>
              <a:avLst/>
              <a:gdLst/>
              <a:ahLst/>
              <a:cxnLst/>
              <a:rect l="l" t="t" r="r" b="b"/>
              <a:pathLst>
                <a:path w="2308397" h="151282">
                  <a:moveTo>
                    <a:pt x="75641" y="0"/>
                  </a:moveTo>
                  <a:lnTo>
                    <a:pt x="2232756" y="0"/>
                  </a:lnTo>
                  <a:cubicBezTo>
                    <a:pt x="2252817" y="0"/>
                    <a:pt x="2272057" y="7969"/>
                    <a:pt x="2286242" y="22155"/>
                  </a:cubicBezTo>
                  <a:cubicBezTo>
                    <a:pt x="2300428" y="36340"/>
                    <a:pt x="2308397" y="55580"/>
                    <a:pt x="2308397" y="75641"/>
                  </a:cubicBezTo>
                  <a:lnTo>
                    <a:pt x="2308397" y="75641"/>
                  </a:lnTo>
                  <a:cubicBezTo>
                    <a:pt x="2308397" y="95702"/>
                    <a:pt x="2300428" y="114942"/>
                    <a:pt x="2286242" y="129128"/>
                  </a:cubicBezTo>
                  <a:cubicBezTo>
                    <a:pt x="2272057" y="143313"/>
                    <a:pt x="2252817" y="151282"/>
                    <a:pt x="2232756" y="151282"/>
                  </a:cubicBezTo>
                  <a:lnTo>
                    <a:pt x="75641" y="151282"/>
                  </a:lnTo>
                  <a:cubicBezTo>
                    <a:pt x="55580" y="151282"/>
                    <a:pt x="36340" y="143313"/>
                    <a:pt x="22155" y="129128"/>
                  </a:cubicBezTo>
                  <a:cubicBezTo>
                    <a:pt x="7969" y="114942"/>
                    <a:pt x="0" y="95702"/>
                    <a:pt x="0" y="75641"/>
                  </a:cubicBezTo>
                  <a:lnTo>
                    <a:pt x="0" y="75641"/>
                  </a:lnTo>
                  <a:cubicBezTo>
                    <a:pt x="0" y="55580"/>
                    <a:pt x="7969" y="36340"/>
                    <a:pt x="22155" y="22155"/>
                  </a:cubicBezTo>
                  <a:cubicBezTo>
                    <a:pt x="36340" y="7969"/>
                    <a:pt x="55580" y="0"/>
                    <a:pt x="75641" y="0"/>
                  </a:cubicBez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308397" cy="151282"/>
            </a:xfrm>
            <a:prstGeom prst="rect">
              <a:avLst/>
            </a:prstGeom>
          </p:spPr>
          <p:txBody>
            <a:bodyPr lIns="31029" tIns="31029" rIns="31029" bIns="31029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977913" y="3492094"/>
            <a:ext cx="8238348" cy="5541286"/>
          </a:xfrm>
          <a:custGeom>
            <a:avLst/>
            <a:gdLst/>
            <a:ahLst/>
            <a:cxnLst/>
            <a:rect l="l" t="t" r="r" b="b"/>
            <a:pathLst>
              <a:path w="8238348" h="5541286">
                <a:moveTo>
                  <a:pt x="0" y="0"/>
                </a:moveTo>
                <a:lnTo>
                  <a:pt x="8238349" y="0"/>
                </a:lnTo>
                <a:lnTo>
                  <a:pt x="8238349" y="5541287"/>
                </a:lnTo>
                <a:lnTo>
                  <a:pt x="0" y="554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62" r="-1347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75991" y="429596"/>
            <a:ext cx="16230600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>
                <a:solidFill>
                  <a:srgbClr val="000000"/>
                </a:solidFill>
                <a:latin typeface="Cardo Bold"/>
              </a:rPr>
              <a:t>PROBLEM STATEMENT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5991" y="3417306"/>
            <a:ext cx="5956503" cy="165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276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Lora"/>
              </a:rPr>
              <a:t>Efficient Waste Sorting : Develop a CNN model to accurately classify waste items into recyclable and organic categories, reducing sorting time and human error.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5991" y="5282483"/>
            <a:ext cx="5956503" cy="165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276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Lora"/>
              </a:rPr>
              <a:t>Create a scalable waste segregation system to promote sustainable practices and minimize landfill waste, contributing to a cleaner environment.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5991" y="7321126"/>
            <a:ext cx="5956503" cy="165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276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Lora"/>
              </a:rPr>
              <a:t>Automation for Sustainability: Implement machine learning algorithms for automated waste sorting, enabling cost-effective and eco-friendly waste management solutions.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925" y="4021462"/>
            <a:ext cx="3816242" cy="6159437"/>
            <a:chOff x="0" y="0"/>
            <a:chExt cx="1094463" cy="1766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4463" cy="1766469"/>
            </a:xfrm>
            <a:custGeom>
              <a:avLst/>
              <a:gdLst/>
              <a:ahLst/>
              <a:cxnLst/>
              <a:rect l="l" t="t" r="r" b="b"/>
              <a:pathLst>
                <a:path w="1094463" h="1766469">
                  <a:moveTo>
                    <a:pt x="58832" y="0"/>
                  </a:moveTo>
                  <a:lnTo>
                    <a:pt x="1035631" y="0"/>
                  </a:lnTo>
                  <a:cubicBezTo>
                    <a:pt x="1068123" y="0"/>
                    <a:pt x="1094463" y="26340"/>
                    <a:pt x="1094463" y="58832"/>
                  </a:cubicBezTo>
                  <a:lnTo>
                    <a:pt x="1094463" y="1707638"/>
                  </a:lnTo>
                  <a:cubicBezTo>
                    <a:pt x="1094463" y="1740129"/>
                    <a:pt x="1068123" y="1766469"/>
                    <a:pt x="1035631" y="1766469"/>
                  </a:cubicBezTo>
                  <a:lnTo>
                    <a:pt x="58832" y="1766469"/>
                  </a:lnTo>
                  <a:cubicBezTo>
                    <a:pt x="26340" y="1766469"/>
                    <a:pt x="0" y="1740129"/>
                    <a:pt x="0" y="1707638"/>
                  </a:cubicBezTo>
                  <a:lnTo>
                    <a:pt x="0" y="58832"/>
                  </a:lnTo>
                  <a:cubicBezTo>
                    <a:pt x="0" y="26340"/>
                    <a:pt x="26340" y="0"/>
                    <a:pt x="5883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94463" cy="1766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80207" y="4833937"/>
            <a:ext cx="2886297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Cardo Bold"/>
              </a:rPr>
              <a:t>DATA COLLECTION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06176" y="3804196"/>
            <a:ext cx="1915435" cy="712698"/>
            <a:chOff x="0" y="0"/>
            <a:chExt cx="504477" cy="1877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4477" cy="187706"/>
            </a:xfrm>
            <a:custGeom>
              <a:avLst/>
              <a:gdLst/>
              <a:ahLst/>
              <a:cxnLst/>
              <a:rect l="l" t="t" r="r" b="b"/>
              <a:pathLst>
                <a:path w="504477" h="187706">
                  <a:moveTo>
                    <a:pt x="93853" y="0"/>
                  </a:moveTo>
                  <a:lnTo>
                    <a:pt x="410624" y="0"/>
                  </a:lnTo>
                  <a:cubicBezTo>
                    <a:pt x="462457" y="0"/>
                    <a:pt x="504477" y="42020"/>
                    <a:pt x="504477" y="93853"/>
                  </a:cubicBezTo>
                  <a:lnTo>
                    <a:pt x="504477" y="93853"/>
                  </a:lnTo>
                  <a:cubicBezTo>
                    <a:pt x="504477" y="145687"/>
                    <a:pt x="462457" y="187706"/>
                    <a:pt x="410624" y="187706"/>
                  </a:cubicBezTo>
                  <a:lnTo>
                    <a:pt x="93853" y="187706"/>
                  </a:lnTo>
                  <a:cubicBezTo>
                    <a:pt x="42020" y="187706"/>
                    <a:pt x="0" y="145687"/>
                    <a:pt x="0" y="93853"/>
                  </a:cubicBezTo>
                  <a:lnTo>
                    <a:pt x="0" y="93853"/>
                  </a:lnTo>
                  <a:cubicBezTo>
                    <a:pt x="0" y="42020"/>
                    <a:pt x="42020" y="0"/>
                    <a:pt x="93853" y="0"/>
                  </a:cubicBez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04477" cy="187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06176" y="3971854"/>
            <a:ext cx="1983017" cy="40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87">
                <a:solidFill>
                  <a:srgbClr val="000000"/>
                </a:solidFill>
                <a:latin typeface="Cardo Bold"/>
              </a:rPr>
              <a:t>STEP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586" y="6629400"/>
            <a:ext cx="3126919" cy="176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Collect a large dataset of images containing different types of waste materials, categorized into recyclable and organic waste.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12573" y="4021462"/>
            <a:ext cx="3816242" cy="6159437"/>
            <a:chOff x="0" y="0"/>
            <a:chExt cx="1094463" cy="17664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4463" cy="1766469"/>
            </a:xfrm>
            <a:custGeom>
              <a:avLst/>
              <a:gdLst/>
              <a:ahLst/>
              <a:cxnLst/>
              <a:rect l="l" t="t" r="r" b="b"/>
              <a:pathLst>
                <a:path w="1094463" h="1766469">
                  <a:moveTo>
                    <a:pt x="58832" y="0"/>
                  </a:moveTo>
                  <a:lnTo>
                    <a:pt x="1035631" y="0"/>
                  </a:lnTo>
                  <a:cubicBezTo>
                    <a:pt x="1068123" y="0"/>
                    <a:pt x="1094463" y="26340"/>
                    <a:pt x="1094463" y="58832"/>
                  </a:cubicBezTo>
                  <a:lnTo>
                    <a:pt x="1094463" y="1707638"/>
                  </a:lnTo>
                  <a:cubicBezTo>
                    <a:pt x="1094463" y="1740129"/>
                    <a:pt x="1068123" y="1766469"/>
                    <a:pt x="1035631" y="1766469"/>
                  </a:cubicBezTo>
                  <a:lnTo>
                    <a:pt x="58832" y="1766469"/>
                  </a:lnTo>
                  <a:cubicBezTo>
                    <a:pt x="26340" y="1766469"/>
                    <a:pt x="0" y="1740129"/>
                    <a:pt x="0" y="1707638"/>
                  </a:cubicBezTo>
                  <a:lnTo>
                    <a:pt x="0" y="58832"/>
                  </a:lnTo>
                  <a:cubicBezTo>
                    <a:pt x="0" y="26340"/>
                    <a:pt x="26340" y="0"/>
                    <a:pt x="5883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094463" cy="1766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219144" y="4913074"/>
            <a:ext cx="3390985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 Bold"/>
              </a:rPr>
              <a:t>DATA PREPROCESSING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923129" y="3804196"/>
            <a:ext cx="1915435" cy="712698"/>
            <a:chOff x="0" y="0"/>
            <a:chExt cx="504477" cy="1877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4477" cy="187706"/>
            </a:xfrm>
            <a:custGeom>
              <a:avLst/>
              <a:gdLst/>
              <a:ahLst/>
              <a:cxnLst/>
              <a:rect l="l" t="t" r="r" b="b"/>
              <a:pathLst>
                <a:path w="504477" h="187706">
                  <a:moveTo>
                    <a:pt x="93853" y="0"/>
                  </a:moveTo>
                  <a:lnTo>
                    <a:pt x="410624" y="0"/>
                  </a:lnTo>
                  <a:cubicBezTo>
                    <a:pt x="462457" y="0"/>
                    <a:pt x="504477" y="42020"/>
                    <a:pt x="504477" y="93853"/>
                  </a:cubicBezTo>
                  <a:lnTo>
                    <a:pt x="504477" y="93853"/>
                  </a:lnTo>
                  <a:cubicBezTo>
                    <a:pt x="504477" y="145687"/>
                    <a:pt x="462457" y="187706"/>
                    <a:pt x="410624" y="187706"/>
                  </a:cubicBezTo>
                  <a:lnTo>
                    <a:pt x="93853" y="187706"/>
                  </a:lnTo>
                  <a:cubicBezTo>
                    <a:pt x="42020" y="187706"/>
                    <a:pt x="0" y="145687"/>
                    <a:pt x="0" y="93853"/>
                  </a:cubicBezTo>
                  <a:lnTo>
                    <a:pt x="0" y="93853"/>
                  </a:lnTo>
                  <a:cubicBezTo>
                    <a:pt x="0" y="42020"/>
                    <a:pt x="42020" y="0"/>
                    <a:pt x="93853" y="0"/>
                  </a:cubicBezTo>
                  <a:close/>
                </a:path>
              </a:pathLst>
            </a:custGeom>
            <a:solidFill>
              <a:srgbClr val="E9FF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504477" cy="187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23129" y="3971854"/>
            <a:ext cx="1983017" cy="40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87">
                <a:solidFill>
                  <a:srgbClr val="000000"/>
                </a:solidFill>
                <a:latin typeface="Cardo Bold"/>
              </a:rPr>
              <a:t>STEP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07980" y="6629400"/>
            <a:ext cx="2945733" cy="140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Preprocess the images by resizing them to a standard size and normalizing the pixel values..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495914" y="4021462"/>
            <a:ext cx="3816242" cy="6159437"/>
            <a:chOff x="0" y="0"/>
            <a:chExt cx="1094463" cy="17664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4463" cy="1766469"/>
            </a:xfrm>
            <a:custGeom>
              <a:avLst/>
              <a:gdLst/>
              <a:ahLst/>
              <a:cxnLst/>
              <a:rect l="l" t="t" r="r" b="b"/>
              <a:pathLst>
                <a:path w="1094463" h="1766469">
                  <a:moveTo>
                    <a:pt x="58832" y="0"/>
                  </a:moveTo>
                  <a:lnTo>
                    <a:pt x="1035631" y="0"/>
                  </a:lnTo>
                  <a:cubicBezTo>
                    <a:pt x="1068123" y="0"/>
                    <a:pt x="1094463" y="26340"/>
                    <a:pt x="1094463" y="58832"/>
                  </a:cubicBezTo>
                  <a:lnTo>
                    <a:pt x="1094463" y="1707638"/>
                  </a:lnTo>
                  <a:cubicBezTo>
                    <a:pt x="1094463" y="1740129"/>
                    <a:pt x="1068123" y="1766469"/>
                    <a:pt x="1035631" y="1766469"/>
                  </a:cubicBezTo>
                  <a:lnTo>
                    <a:pt x="58832" y="1766469"/>
                  </a:lnTo>
                  <a:cubicBezTo>
                    <a:pt x="26340" y="1766469"/>
                    <a:pt x="0" y="1740129"/>
                    <a:pt x="0" y="1707638"/>
                  </a:cubicBezTo>
                  <a:lnTo>
                    <a:pt x="0" y="58832"/>
                  </a:lnTo>
                  <a:cubicBezTo>
                    <a:pt x="0" y="26340"/>
                    <a:pt x="26340" y="0"/>
                    <a:pt x="5883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094463" cy="1766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957539" y="5013706"/>
            <a:ext cx="3024187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 Bold"/>
              </a:rPr>
              <a:t>MODEL BUILDING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378736" y="3882380"/>
            <a:ext cx="1915435" cy="712698"/>
            <a:chOff x="0" y="0"/>
            <a:chExt cx="504477" cy="1877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4477" cy="187706"/>
            </a:xfrm>
            <a:custGeom>
              <a:avLst/>
              <a:gdLst/>
              <a:ahLst/>
              <a:cxnLst/>
              <a:rect l="l" t="t" r="r" b="b"/>
              <a:pathLst>
                <a:path w="504477" h="187706">
                  <a:moveTo>
                    <a:pt x="93853" y="0"/>
                  </a:moveTo>
                  <a:lnTo>
                    <a:pt x="410624" y="0"/>
                  </a:lnTo>
                  <a:cubicBezTo>
                    <a:pt x="462457" y="0"/>
                    <a:pt x="504477" y="42020"/>
                    <a:pt x="504477" y="93853"/>
                  </a:cubicBezTo>
                  <a:lnTo>
                    <a:pt x="504477" y="93853"/>
                  </a:lnTo>
                  <a:cubicBezTo>
                    <a:pt x="504477" y="145687"/>
                    <a:pt x="462457" y="187706"/>
                    <a:pt x="410624" y="187706"/>
                  </a:cubicBezTo>
                  <a:lnTo>
                    <a:pt x="93853" y="187706"/>
                  </a:lnTo>
                  <a:cubicBezTo>
                    <a:pt x="42020" y="187706"/>
                    <a:pt x="0" y="145687"/>
                    <a:pt x="0" y="93853"/>
                  </a:cubicBezTo>
                  <a:lnTo>
                    <a:pt x="0" y="93853"/>
                  </a:lnTo>
                  <a:cubicBezTo>
                    <a:pt x="0" y="42020"/>
                    <a:pt x="42020" y="0"/>
                    <a:pt x="93853" y="0"/>
                  </a:cubicBezTo>
                  <a:close/>
                </a:path>
              </a:pathLst>
            </a:custGeom>
            <a:solidFill>
              <a:srgbClr val="56C3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504477" cy="187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378736" y="4050037"/>
            <a:ext cx="1983017" cy="40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87">
                <a:solidFill>
                  <a:srgbClr val="000000"/>
                </a:solidFill>
                <a:latin typeface="Cardo Bold"/>
              </a:rPr>
              <a:t>STEP 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72288" y="6629400"/>
            <a:ext cx="3194690" cy="212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Define a CNN architecture with convolutional layers, pooling layers, and fully connected layers. Train the CNN model on your labeled dataset.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4015985" y="4021462"/>
            <a:ext cx="3816242" cy="6159437"/>
            <a:chOff x="0" y="0"/>
            <a:chExt cx="1094463" cy="176646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94463" cy="1766469"/>
            </a:xfrm>
            <a:custGeom>
              <a:avLst/>
              <a:gdLst/>
              <a:ahLst/>
              <a:cxnLst/>
              <a:rect l="l" t="t" r="r" b="b"/>
              <a:pathLst>
                <a:path w="1094463" h="1766469">
                  <a:moveTo>
                    <a:pt x="58832" y="0"/>
                  </a:moveTo>
                  <a:lnTo>
                    <a:pt x="1035631" y="0"/>
                  </a:lnTo>
                  <a:cubicBezTo>
                    <a:pt x="1068123" y="0"/>
                    <a:pt x="1094463" y="26340"/>
                    <a:pt x="1094463" y="58832"/>
                  </a:cubicBezTo>
                  <a:lnTo>
                    <a:pt x="1094463" y="1707638"/>
                  </a:lnTo>
                  <a:cubicBezTo>
                    <a:pt x="1094463" y="1740129"/>
                    <a:pt x="1068123" y="1766469"/>
                    <a:pt x="1035631" y="1766469"/>
                  </a:cubicBezTo>
                  <a:lnTo>
                    <a:pt x="58832" y="1766469"/>
                  </a:lnTo>
                  <a:cubicBezTo>
                    <a:pt x="26340" y="1766469"/>
                    <a:pt x="0" y="1740129"/>
                    <a:pt x="0" y="1707638"/>
                  </a:cubicBezTo>
                  <a:lnTo>
                    <a:pt x="0" y="58832"/>
                  </a:lnTo>
                  <a:cubicBezTo>
                    <a:pt x="0" y="26340"/>
                    <a:pt x="26340" y="0"/>
                    <a:pt x="5883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094463" cy="1766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4236604" y="5013706"/>
            <a:ext cx="3434650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rdo Bold"/>
              </a:rPr>
              <a:t>MODEL EVALUATION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4966388" y="3804196"/>
            <a:ext cx="1915435" cy="712698"/>
            <a:chOff x="0" y="0"/>
            <a:chExt cx="504477" cy="18770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4477" cy="187706"/>
            </a:xfrm>
            <a:custGeom>
              <a:avLst/>
              <a:gdLst/>
              <a:ahLst/>
              <a:cxnLst/>
              <a:rect l="l" t="t" r="r" b="b"/>
              <a:pathLst>
                <a:path w="504477" h="187706">
                  <a:moveTo>
                    <a:pt x="93853" y="0"/>
                  </a:moveTo>
                  <a:lnTo>
                    <a:pt x="410624" y="0"/>
                  </a:lnTo>
                  <a:cubicBezTo>
                    <a:pt x="462457" y="0"/>
                    <a:pt x="504477" y="42020"/>
                    <a:pt x="504477" y="93853"/>
                  </a:cubicBezTo>
                  <a:lnTo>
                    <a:pt x="504477" y="93853"/>
                  </a:lnTo>
                  <a:cubicBezTo>
                    <a:pt x="504477" y="145687"/>
                    <a:pt x="462457" y="187706"/>
                    <a:pt x="410624" y="187706"/>
                  </a:cubicBezTo>
                  <a:lnTo>
                    <a:pt x="93853" y="187706"/>
                  </a:lnTo>
                  <a:cubicBezTo>
                    <a:pt x="42020" y="187706"/>
                    <a:pt x="0" y="145687"/>
                    <a:pt x="0" y="93853"/>
                  </a:cubicBezTo>
                  <a:lnTo>
                    <a:pt x="0" y="93853"/>
                  </a:lnTo>
                  <a:cubicBezTo>
                    <a:pt x="0" y="42020"/>
                    <a:pt x="42020" y="0"/>
                    <a:pt x="93853" y="0"/>
                  </a:cubicBezTo>
                  <a:close/>
                </a:path>
              </a:pathLst>
            </a:custGeom>
            <a:solidFill>
              <a:srgbClr val="E9FF8F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504477" cy="187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4932598" y="3971854"/>
            <a:ext cx="1983017" cy="40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87">
                <a:solidFill>
                  <a:srgbClr val="000000"/>
                </a:solidFill>
                <a:latin typeface="Cardo Bold"/>
              </a:rPr>
              <a:t>STEP 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345619" y="6629400"/>
            <a:ext cx="3083862" cy="248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Evaluate the performance of your model on a separate test dataset. Calculate metrics like accuracy, precision, and recall to assess how well the model classifies waste items.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58858" y="1299628"/>
            <a:ext cx="14604746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>
                <a:solidFill>
                  <a:srgbClr val="000000"/>
                </a:solidFill>
                <a:latin typeface="Cardo Bold"/>
              </a:rPr>
              <a:t>PROJECT OVERVIEW</a:t>
            </a:r>
          </a:p>
        </p:txBody>
      </p:sp>
      <p:sp>
        <p:nvSpPr>
          <p:cNvPr id="39" name="Freeform 39"/>
          <p:cNvSpPr/>
          <p:nvPr/>
        </p:nvSpPr>
        <p:spPr>
          <a:xfrm>
            <a:off x="1180208" y="1028700"/>
            <a:ext cx="1322838" cy="1666568"/>
          </a:xfrm>
          <a:custGeom>
            <a:avLst/>
            <a:gdLst/>
            <a:ahLst/>
            <a:cxnLst/>
            <a:rect l="l" t="t" r="r" b="b"/>
            <a:pathLst>
              <a:path w="1322838" h="1666568">
                <a:moveTo>
                  <a:pt x="0" y="0"/>
                </a:moveTo>
                <a:lnTo>
                  <a:pt x="1322838" y="0"/>
                </a:lnTo>
                <a:lnTo>
                  <a:pt x="1322838" y="1666568"/>
                </a:lnTo>
                <a:lnTo>
                  <a:pt x="0" y="1666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6122689" y="1653159"/>
            <a:ext cx="1966215" cy="417651"/>
            <a:chOff x="0" y="0"/>
            <a:chExt cx="2621620" cy="556868"/>
          </a:xfrm>
        </p:grpSpPr>
        <p:grpSp>
          <p:nvGrpSpPr>
            <p:cNvPr id="41" name="Group 41"/>
            <p:cNvGrpSpPr/>
            <p:nvPr/>
          </p:nvGrpSpPr>
          <p:grpSpPr>
            <a:xfrm>
              <a:off x="2064753" y="0"/>
              <a:ext cx="556868" cy="556868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1029" tIns="31029" rIns="31029" bIns="31029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032376" y="0"/>
              <a:ext cx="556868" cy="556868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1029" tIns="31029" rIns="31029" bIns="31029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0"/>
              <a:ext cx="556868" cy="556868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1029" tIns="31029" rIns="31029" bIns="31029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37701" cy="10287000"/>
            <a:chOff x="0" y="0"/>
            <a:chExt cx="1191693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558" r="6558"/>
            <a:stretch>
              <a:fillRect/>
            </a:stretch>
          </p:blipFill>
          <p:spPr>
            <a:xfrm>
              <a:off x="0" y="0"/>
              <a:ext cx="1191693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030512" y="199663"/>
            <a:ext cx="7228788" cy="9887674"/>
            <a:chOff x="0" y="0"/>
            <a:chExt cx="2073149" cy="2835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3149" cy="2835693"/>
            </a:xfrm>
            <a:custGeom>
              <a:avLst/>
              <a:gdLst/>
              <a:ahLst/>
              <a:cxnLst/>
              <a:rect l="l" t="t" r="r" b="b"/>
              <a:pathLst>
                <a:path w="2073149" h="2835693">
                  <a:moveTo>
                    <a:pt x="31059" y="0"/>
                  </a:moveTo>
                  <a:lnTo>
                    <a:pt x="2042090" y="0"/>
                  </a:lnTo>
                  <a:cubicBezTo>
                    <a:pt x="2050328" y="0"/>
                    <a:pt x="2058228" y="3272"/>
                    <a:pt x="2064052" y="9097"/>
                  </a:cubicBezTo>
                  <a:cubicBezTo>
                    <a:pt x="2069877" y="14921"/>
                    <a:pt x="2073149" y="22821"/>
                    <a:pt x="2073149" y="31059"/>
                  </a:cubicBezTo>
                  <a:lnTo>
                    <a:pt x="2073149" y="2804634"/>
                  </a:lnTo>
                  <a:cubicBezTo>
                    <a:pt x="2073149" y="2821788"/>
                    <a:pt x="2059244" y="2835693"/>
                    <a:pt x="2042090" y="2835693"/>
                  </a:cubicBezTo>
                  <a:lnTo>
                    <a:pt x="31059" y="2835693"/>
                  </a:lnTo>
                  <a:cubicBezTo>
                    <a:pt x="13905" y="2835693"/>
                    <a:pt x="0" y="2821788"/>
                    <a:pt x="0" y="2804634"/>
                  </a:cubicBezTo>
                  <a:lnTo>
                    <a:pt x="0" y="31059"/>
                  </a:lnTo>
                  <a:cubicBezTo>
                    <a:pt x="0" y="13905"/>
                    <a:pt x="13905" y="0"/>
                    <a:pt x="310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73149" cy="283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11565" y="1192354"/>
            <a:ext cx="6068489" cy="787584"/>
            <a:chOff x="0" y="0"/>
            <a:chExt cx="8091318" cy="105011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091318" cy="1050112"/>
              <a:chOff x="0" y="0"/>
              <a:chExt cx="1270084" cy="16483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70084" cy="164835"/>
              </a:xfrm>
              <a:custGeom>
                <a:avLst/>
                <a:gdLst/>
                <a:ahLst/>
                <a:cxnLst/>
                <a:rect l="l" t="t" r="r" b="b"/>
                <a:pathLst>
                  <a:path w="1270084" h="164835">
                    <a:moveTo>
                      <a:pt x="29101" y="0"/>
                    </a:moveTo>
                    <a:lnTo>
                      <a:pt x="1240983" y="0"/>
                    </a:lnTo>
                    <a:cubicBezTo>
                      <a:pt x="1248701" y="0"/>
                      <a:pt x="1256103" y="3066"/>
                      <a:pt x="1261560" y="8524"/>
                    </a:cubicBezTo>
                    <a:cubicBezTo>
                      <a:pt x="1267018" y="13981"/>
                      <a:pt x="1270084" y="21383"/>
                      <a:pt x="1270084" y="29101"/>
                    </a:cubicBezTo>
                    <a:lnTo>
                      <a:pt x="1270084" y="135733"/>
                    </a:lnTo>
                    <a:cubicBezTo>
                      <a:pt x="1270084" y="151806"/>
                      <a:pt x="1257055" y="164835"/>
                      <a:pt x="1240983" y="164835"/>
                    </a:cubicBezTo>
                    <a:lnTo>
                      <a:pt x="29101" y="164835"/>
                    </a:lnTo>
                    <a:cubicBezTo>
                      <a:pt x="13029" y="164835"/>
                      <a:pt x="0" y="151806"/>
                      <a:pt x="0" y="135733"/>
                    </a:cubicBezTo>
                    <a:lnTo>
                      <a:pt x="0" y="29101"/>
                    </a:lnTo>
                    <a:cubicBezTo>
                      <a:pt x="0" y="13029"/>
                      <a:pt x="13029" y="0"/>
                      <a:pt x="29101" y="0"/>
                    </a:cubicBezTo>
                    <a:close/>
                  </a:path>
                </a:pathLst>
              </a:custGeom>
              <a:solidFill>
                <a:srgbClr val="E9FF8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270084" cy="1648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8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441336" y="196286"/>
              <a:ext cx="572216" cy="57221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5474" tIns="35474" rIns="35474" bIns="35474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50955" y="305905"/>
              <a:ext cx="352979" cy="35297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FF8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5474" tIns="35474" rIns="35474" bIns="35474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-2700000">
              <a:off x="921347" y="583255"/>
              <a:ext cx="142860" cy="308620"/>
              <a:chOff x="0" y="0"/>
              <a:chExt cx="163649" cy="35353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3649" cy="353530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353530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271706"/>
                    </a:lnTo>
                    <a:cubicBezTo>
                      <a:pt x="163649" y="316896"/>
                      <a:pt x="127015" y="353530"/>
                      <a:pt x="81824" y="353530"/>
                    </a:cubicBezTo>
                    <a:lnTo>
                      <a:pt x="81824" y="353530"/>
                    </a:lnTo>
                    <a:cubicBezTo>
                      <a:pt x="36634" y="353530"/>
                      <a:pt x="0" y="316896"/>
                      <a:pt x="0" y="271706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163649" cy="353530"/>
              </a:xfrm>
              <a:prstGeom prst="rect">
                <a:avLst/>
              </a:prstGeom>
            </p:spPr>
            <p:txBody>
              <a:bodyPr lIns="18882" tIns="18882" rIns="18882" bIns="18882" rtlCol="0" anchor="ctr"/>
              <a:lstStyle/>
              <a:p>
                <a:pPr marL="0" lvl="0" indent="0" algn="ctr">
                  <a:lnSpc>
                    <a:spcPts val="268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968099" y="70022"/>
              <a:ext cx="5774367" cy="83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9"/>
                </a:lnSpc>
              </a:pPr>
              <a:r>
                <a:rPr lang="en-US" sz="3815">
                  <a:solidFill>
                    <a:srgbClr val="000000"/>
                  </a:solidFill>
                  <a:latin typeface="Cardo"/>
                </a:rPr>
                <a:t>Solution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029815" y="623013"/>
            <a:ext cx="1932454" cy="405687"/>
            <a:chOff x="0" y="0"/>
            <a:chExt cx="2576606" cy="54091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40916" cy="54091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017845" y="0"/>
              <a:ext cx="540916" cy="54091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035689" y="0"/>
              <a:ext cx="540916" cy="54091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10179957" y="2858045"/>
            <a:ext cx="6929898" cy="239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Train a CNN on images of recyclable &amp; organic waste. Deploy the model to classify waste items in real-time.</a:t>
            </a:r>
          </a:p>
          <a:p>
            <a:pPr marL="388622" lvl="1" indent="-194311" algn="just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Reduce contamination in recycling streams. Increase the amount of material recovered for reuse.</a:t>
            </a:r>
          </a:p>
          <a:p>
            <a:pPr marL="388622" lvl="1" indent="-194311" algn="just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Individuals get feedback on sorting correctly. Waste management saves costs through efficient sorting.</a:t>
            </a:r>
          </a:p>
          <a:p>
            <a:pPr algn="just">
              <a:lnSpc>
                <a:spcPts val="2700"/>
              </a:lnSpc>
            </a:pPr>
            <a:endParaRPr lang="en-US" sz="1800" dirty="0">
              <a:solidFill>
                <a:srgbClr val="000000"/>
              </a:solidFill>
              <a:latin typeface="Lora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532682" y="1645957"/>
            <a:ext cx="6061932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rdo Bold"/>
              </a:rPr>
              <a:t>Waste Segregation using Convolution Neural Network(CNN)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179957" y="6724650"/>
            <a:ext cx="6929898" cy="198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Capture waste images through camera or smartphone app. CNN analyzes the image instantly for recyclable or organic.</a:t>
            </a:r>
          </a:p>
          <a:p>
            <a:pPr marL="388620" lvl="1" indent="-194310" algn="just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Lora"/>
              </a:rPr>
              <a:t>System provides real-time feedback on waste type. Users receive clear instructions for proper disposal.</a:t>
            </a:r>
          </a:p>
          <a:p>
            <a:pPr algn="just">
              <a:lnSpc>
                <a:spcPts val="2376"/>
              </a:lnSpc>
            </a:pPr>
            <a:endParaRPr lang="en-US" sz="1800" dirty="0">
              <a:solidFill>
                <a:srgbClr val="000000"/>
              </a:solidFill>
              <a:latin typeface="Lora"/>
            </a:endParaRPr>
          </a:p>
          <a:p>
            <a:pPr algn="just">
              <a:lnSpc>
                <a:spcPts val="2376"/>
              </a:lnSpc>
            </a:pPr>
            <a:endParaRPr lang="en-US" sz="1800" dirty="0">
              <a:solidFill>
                <a:srgbClr val="000000"/>
              </a:solidFill>
              <a:latin typeface="Lora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645872" y="5939224"/>
            <a:ext cx="631639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rdo Bold"/>
              </a:rPr>
              <a:t>Real-time Processing and Segregation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37701" cy="10287000"/>
            <a:chOff x="0" y="0"/>
            <a:chExt cx="1191693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558" r="6558"/>
            <a:stretch>
              <a:fillRect/>
            </a:stretch>
          </p:blipFill>
          <p:spPr>
            <a:xfrm>
              <a:off x="0" y="0"/>
              <a:ext cx="1191693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030512" y="199663"/>
            <a:ext cx="7228788" cy="9887674"/>
            <a:chOff x="0" y="0"/>
            <a:chExt cx="2073149" cy="2835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3149" cy="2835693"/>
            </a:xfrm>
            <a:custGeom>
              <a:avLst/>
              <a:gdLst/>
              <a:ahLst/>
              <a:cxnLst/>
              <a:rect l="l" t="t" r="r" b="b"/>
              <a:pathLst>
                <a:path w="2073149" h="2835693">
                  <a:moveTo>
                    <a:pt x="31059" y="0"/>
                  </a:moveTo>
                  <a:lnTo>
                    <a:pt x="2042090" y="0"/>
                  </a:lnTo>
                  <a:cubicBezTo>
                    <a:pt x="2050328" y="0"/>
                    <a:pt x="2058228" y="3272"/>
                    <a:pt x="2064052" y="9097"/>
                  </a:cubicBezTo>
                  <a:cubicBezTo>
                    <a:pt x="2069877" y="14921"/>
                    <a:pt x="2073149" y="22821"/>
                    <a:pt x="2073149" y="31059"/>
                  </a:cubicBezTo>
                  <a:lnTo>
                    <a:pt x="2073149" y="2804634"/>
                  </a:lnTo>
                  <a:cubicBezTo>
                    <a:pt x="2073149" y="2821788"/>
                    <a:pt x="2059244" y="2835693"/>
                    <a:pt x="2042090" y="2835693"/>
                  </a:cubicBezTo>
                  <a:lnTo>
                    <a:pt x="31059" y="2835693"/>
                  </a:lnTo>
                  <a:cubicBezTo>
                    <a:pt x="13905" y="2835693"/>
                    <a:pt x="0" y="2821788"/>
                    <a:pt x="0" y="2804634"/>
                  </a:cubicBezTo>
                  <a:lnTo>
                    <a:pt x="0" y="31059"/>
                  </a:lnTo>
                  <a:cubicBezTo>
                    <a:pt x="0" y="13905"/>
                    <a:pt x="13905" y="0"/>
                    <a:pt x="310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73149" cy="283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11565" y="1192354"/>
            <a:ext cx="6068489" cy="787584"/>
            <a:chOff x="0" y="0"/>
            <a:chExt cx="8091318" cy="105011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091318" cy="1050112"/>
              <a:chOff x="0" y="0"/>
              <a:chExt cx="1270084" cy="16483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70084" cy="164835"/>
              </a:xfrm>
              <a:custGeom>
                <a:avLst/>
                <a:gdLst/>
                <a:ahLst/>
                <a:cxnLst/>
                <a:rect l="l" t="t" r="r" b="b"/>
                <a:pathLst>
                  <a:path w="1270084" h="164835">
                    <a:moveTo>
                      <a:pt x="29101" y="0"/>
                    </a:moveTo>
                    <a:lnTo>
                      <a:pt x="1240983" y="0"/>
                    </a:lnTo>
                    <a:cubicBezTo>
                      <a:pt x="1248701" y="0"/>
                      <a:pt x="1256103" y="3066"/>
                      <a:pt x="1261560" y="8524"/>
                    </a:cubicBezTo>
                    <a:cubicBezTo>
                      <a:pt x="1267018" y="13981"/>
                      <a:pt x="1270084" y="21383"/>
                      <a:pt x="1270084" y="29101"/>
                    </a:cubicBezTo>
                    <a:lnTo>
                      <a:pt x="1270084" y="135733"/>
                    </a:lnTo>
                    <a:cubicBezTo>
                      <a:pt x="1270084" y="151806"/>
                      <a:pt x="1257055" y="164835"/>
                      <a:pt x="1240983" y="164835"/>
                    </a:cubicBezTo>
                    <a:lnTo>
                      <a:pt x="29101" y="164835"/>
                    </a:lnTo>
                    <a:cubicBezTo>
                      <a:pt x="13029" y="164835"/>
                      <a:pt x="0" y="151806"/>
                      <a:pt x="0" y="135733"/>
                    </a:cubicBezTo>
                    <a:lnTo>
                      <a:pt x="0" y="29101"/>
                    </a:lnTo>
                    <a:cubicBezTo>
                      <a:pt x="0" y="13029"/>
                      <a:pt x="13029" y="0"/>
                      <a:pt x="29101" y="0"/>
                    </a:cubicBezTo>
                    <a:close/>
                  </a:path>
                </a:pathLst>
              </a:custGeom>
              <a:solidFill>
                <a:srgbClr val="E9FF8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270084" cy="1648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8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441336" y="196286"/>
              <a:ext cx="572216" cy="57221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5474" tIns="35474" rIns="35474" bIns="35474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50955" y="305905"/>
              <a:ext cx="352979" cy="35297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FF8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35474" tIns="35474" rIns="35474" bIns="35474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-2700000">
              <a:off x="921347" y="583255"/>
              <a:ext cx="142860" cy="308620"/>
              <a:chOff x="0" y="0"/>
              <a:chExt cx="163649" cy="35353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3649" cy="353530"/>
              </a:xfrm>
              <a:custGeom>
                <a:avLst/>
                <a:gdLst/>
                <a:ahLst/>
                <a:cxnLst/>
                <a:rect l="l" t="t" r="r" b="b"/>
                <a:pathLst>
                  <a:path w="163649" h="353530">
                    <a:moveTo>
                      <a:pt x="81824" y="0"/>
                    </a:moveTo>
                    <a:lnTo>
                      <a:pt x="81824" y="0"/>
                    </a:lnTo>
                    <a:cubicBezTo>
                      <a:pt x="127015" y="0"/>
                      <a:pt x="163649" y="36634"/>
                      <a:pt x="163649" y="81824"/>
                    </a:cubicBezTo>
                    <a:lnTo>
                      <a:pt x="163649" y="271706"/>
                    </a:lnTo>
                    <a:cubicBezTo>
                      <a:pt x="163649" y="316896"/>
                      <a:pt x="127015" y="353530"/>
                      <a:pt x="81824" y="353530"/>
                    </a:cubicBezTo>
                    <a:lnTo>
                      <a:pt x="81824" y="353530"/>
                    </a:lnTo>
                    <a:cubicBezTo>
                      <a:pt x="36634" y="353530"/>
                      <a:pt x="0" y="316896"/>
                      <a:pt x="0" y="271706"/>
                    </a:cubicBezTo>
                    <a:lnTo>
                      <a:pt x="0" y="81824"/>
                    </a:lnTo>
                    <a:cubicBezTo>
                      <a:pt x="0" y="36634"/>
                      <a:pt x="36634" y="0"/>
                      <a:pt x="818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163649" cy="353530"/>
              </a:xfrm>
              <a:prstGeom prst="rect">
                <a:avLst/>
              </a:prstGeom>
            </p:spPr>
            <p:txBody>
              <a:bodyPr lIns="18882" tIns="18882" rIns="18882" bIns="18882" rtlCol="0" anchor="ctr"/>
              <a:lstStyle/>
              <a:p>
                <a:pPr marL="0" lvl="0" indent="0" algn="ctr">
                  <a:lnSpc>
                    <a:spcPts val="268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968099" y="70022"/>
              <a:ext cx="5774367" cy="83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9"/>
                </a:lnSpc>
              </a:pPr>
              <a:r>
                <a:rPr lang="en-US" sz="3815">
                  <a:solidFill>
                    <a:srgbClr val="000000"/>
                  </a:solidFill>
                  <a:latin typeface="Cardo"/>
                </a:rPr>
                <a:t>Value Proposition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046638" y="366360"/>
            <a:ext cx="1932454" cy="405687"/>
            <a:chOff x="0" y="0"/>
            <a:chExt cx="2576606" cy="54091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40916" cy="54091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017845" y="0"/>
              <a:ext cx="540916" cy="54091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035689" y="0"/>
              <a:ext cx="540916" cy="54091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10049194" y="1556766"/>
            <a:ext cx="6929898" cy="17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Ensure accurate attendance tracking through advanced facial recognition technology, minimizing errors associated with manual methods.</a:t>
            </a:r>
          </a:p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Provide a reliable solution for monitoring attendance in various environments, including classrooms, offices, and events.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164866" y="972072"/>
            <a:ext cx="4960079" cy="43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rdo Bold"/>
              </a:rPr>
              <a:t>Accuracy and Reliability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49194" y="4007826"/>
            <a:ext cx="6929898" cy="150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Streamline the attendance tracking process, saving time for both administrators and users.</a:t>
            </a:r>
          </a:p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Reduce administrative workload by automating attendance logging and management tasks.</a:t>
            </a:r>
          </a:p>
          <a:p>
            <a:pPr algn="just">
              <a:lnSpc>
                <a:spcPts val="2640"/>
              </a:lnSpc>
            </a:pPr>
            <a:endParaRPr lang="en-US" sz="1800">
              <a:solidFill>
                <a:srgbClr val="000000"/>
              </a:solidFill>
              <a:latin typeface="Lora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793459" y="3415284"/>
            <a:ext cx="5702893" cy="43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rdo Bold"/>
              </a:rPr>
              <a:t>Efficiency and Time Savings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49194" y="6009267"/>
            <a:ext cx="6929898" cy="151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43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Implement robust security measures to protect facial data and prevent unauthorized access or misuse.</a:t>
            </a:r>
          </a:p>
          <a:p>
            <a:pPr marL="388622" lvl="1" indent="-194311" algn="just">
              <a:lnSpc>
                <a:spcPts val="243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Ensure compliance with privacy regulations, safeguarding the privacy of individuals' facial information.</a:t>
            </a:r>
          </a:p>
          <a:p>
            <a:pPr algn="ctr">
              <a:lnSpc>
                <a:spcPts val="2376"/>
              </a:lnSpc>
            </a:pPr>
            <a:endParaRPr lang="en-US" sz="1800">
              <a:solidFill>
                <a:srgbClr val="000000"/>
              </a:solidFill>
              <a:latin typeface="Lora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889032" y="5502870"/>
            <a:ext cx="3511748" cy="43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rdo Bold"/>
              </a:rPr>
              <a:t>Enhanced Security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49194" y="8131787"/>
            <a:ext cx="6929898" cy="17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Design the system to be scalable, accommodating varying numbers of users and adaptable to different environments.</a:t>
            </a:r>
          </a:p>
          <a:p>
            <a:pPr marL="388622" lvl="1" indent="-194311" algn="just">
              <a:lnSpc>
                <a:spcPts val="237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ora"/>
              </a:rPr>
              <a:t>Integrate with existing systems and databases, providing flexibility and compatibility with organizational requirements.</a:t>
            </a:r>
          </a:p>
          <a:p>
            <a:pPr algn="just">
              <a:lnSpc>
                <a:spcPts val="2376"/>
              </a:lnSpc>
            </a:pPr>
            <a:endParaRPr lang="en-US" sz="1800">
              <a:solidFill>
                <a:srgbClr val="000000"/>
              </a:solidFill>
              <a:latin typeface="Lora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273570" y="7511931"/>
            <a:ext cx="5071379" cy="43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rdo Bold"/>
              </a:rPr>
              <a:t>Scalability and Adaptability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8327" y="7842222"/>
            <a:ext cx="20044653" cy="2788403"/>
            <a:chOff x="0" y="0"/>
            <a:chExt cx="5748620" cy="799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48620" cy="799688"/>
            </a:xfrm>
            <a:custGeom>
              <a:avLst/>
              <a:gdLst/>
              <a:ahLst/>
              <a:cxnLst/>
              <a:rect l="l" t="t" r="r" b="b"/>
              <a:pathLst>
                <a:path w="5748620" h="799688">
                  <a:moveTo>
                    <a:pt x="0" y="0"/>
                  </a:moveTo>
                  <a:lnTo>
                    <a:pt x="5748620" y="0"/>
                  </a:lnTo>
                  <a:lnTo>
                    <a:pt x="5748620" y="799688"/>
                  </a:lnTo>
                  <a:lnTo>
                    <a:pt x="0" y="799688"/>
                  </a:lnTo>
                  <a:close/>
                </a:path>
              </a:pathLst>
            </a:custGeom>
            <a:solidFill>
              <a:srgbClr val="56C3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748620" cy="799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878327" y="1808728"/>
            <a:ext cx="13534480" cy="9051386"/>
          </a:xfrm>
          <a:custGeom>
            <a:avLst/>
            <a:gdLst/>
            <a:ahLst/>
            <a:cxnLst/>
            <a:rect l="l" t="t" r="r" b="b"/>
            <a:pathLst>
              <a:path w="13534480" h="9051386">
                <a:moveTo>
                  <a:pt x="0" y="0"/>
                </a:moveTo>
                <a:lnTo>
                  <a:pt x="13534481" y="0"/>
                </a:lnTo>
                <a:lnTo>
                  <a:pt x="13534481" y="9051386"/>
                </a:lnTo>
                <a:lnTo>
                  <a:pt x="0" y="905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639" t="-37333" r="-44603" b="-324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80742" y="2933397"/>
            <a:ext cx="8892491" cy="5378959"/>
            <a:chOff x="0" y="0"/>
            <a:chExt cx="2342055" cy="14166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2055" cy="1416681"/>
            </a:xfrm>
            <a:custGeom>
              <a:avLst/>
              <a:gdLst/>
              <a:ahLst/>
              <a:cxnLst/>
              <a:rect l="l" t="t" r="r" b="b"/>
              <a:pathLst>
                <a:path w="2342055" h="1416681">
                  <a:moveTo>
                    <a:pt x="0" y="0"/>
                  </a:moveTo>
                  <a:lnTo>
                    <a:pt x="2342055" y="0"/>
                  </a:lnTo>
                  <a:lnTo>
                    <a:pt x="2342055" y="1416681"/>
                  </a:lnTo>
                  <a:lnTo>
                    <a:pt x="0" y="1416681"/>
                  </a:lnTo>
                  <a:close/>
                </a:path>
              </a:pathLst>
            </a:custGeom>
            <a:solidFill>
              <a:srgbClr val="E4E1E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342055" cy="1416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16856" y="3223624"/>
            <a:ext cx="1344977" cy="13449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F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63049" tIns="63049" rIns="63049" bIns="63049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6856" y="4989444"/>
            <a:ext cx="1344977" cy="13449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F8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63049" tIns="63049" rIns="63049" bIns="63049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75938" y="6624844"/>
            <a:ext cx="1344977" cy="13449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F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63049" tIns="63049" rIns="63049" bIns="63049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20958" y="2552530"/>
            <a:ext cx="6239623" cy="6300880"/>
            <a:chOff x="0" y="0"/>
            <a:chExt cx="1643357" cy="16594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43357" cy="1659491"/>
            </a:xfrm>
            <a:custGeom>
              <a:avLst/>
              <a:gdLst/>
              <a:ahLst/>
              <a:cxnLst/>
              <a:rect l="l" t="t" r="r" b="b"/>
              <a:pathLst>
                <a:path w="1643357" h="1659491">
                  <a:moveTo>
                    <a:pt x="35982" y="0"/>
                  </a:moveTo>
                  <a:lnTo>
                    <a:pt x="1607375" y="0"/>
                  </a:lnTo>
                  <a:cubicBezTo>
                    <a:pt x="1616918" y="0"/>
                    <a:pt x="1626071" y="3791"/>
                    <a:pt x="1632819" y="10539"/>
                  </a:cubicBezTo>
                  <a:cubicBezTo>
                    <a:pt x="1639566" y="17287"/>
                    <a:pt x="1643357" y="26439"/>
                    <a:pt x="1643357" y="35982"/>
                  </a:cubicBezTo>
                  <a:lnTo>
                    <a:pt x="1643357" y="1623509"/>
                  </a:lnTo>
                  <a:cubicBezTo>
                    <a:pt x="1643357" y="1643381"/>
                    <a:pt x="1627248" y="1659491"/>
                    <a:pt x="1607375" y="1659491"/>
                  </a:cubicBezTo>
                  <a:lnTo>
                    <a:pt x="35982" y="1659491"/>
                  </a:lnTo>
                  <a:cubicBezTo>
                    <a:pt x="26439" y="1659491"/>
                    <a:pt x="17287" y="1655700"/>
                    <a:pt x="10539" y="1648952"/>
                  </a:cubicBezTo>
                  <a:cubicBezTo>
                    <a:pt x="3791" y="1642204"/>
                    <a:pt x="0" y="1633052"/>
                    <a:pt x="0" y="1623509"/>
                  </a:cubicBezTo>
                  <a:lnTo>
                    <a:pt x="0" y="35982"/>
                  </a:lnTo>
                  <a:cubicBezTo>
                    <a:pt x="0" y="16110"/>
                    <a:pt x="16110" y="0"/>
                    <a:pt x="3598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643357" cy="1659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326846" y="2879140"/>
            <a:ext cx="1932454" cy="405687"/>
            <a:chOff x="0" y="0"/>
            <a:chExt cx="2576606" cy="54091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40916" cy="54091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017845" y="0"/>
              <a:ext cx="540916" cy="54091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035689" y="0"/>
              <a:ext cx="540916" cy="54091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6C3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14062287" y="3749200"/>
            <a:ext cx="956965" cy="819401"/>
          </a:xfrm>
          <a:custGeom>
            <a:avLst/>
            <a:gdLst/>
            <a:ahLst/>
            <a:cxnLst/>
            <a:rect l="l" t="t" r="r" b="b"/>
            <a:pathLst>
              <a:path w="956965" h="819401">
                <a:moveTo>
                  <a:pt x="0" y="0"/>
                </a:moveTo>
                <a:lnTo>
                  <a:pt x="956965" y="0"/>
                </a:lnTo>
                <a:lnTo>
                  <a:pt x="956965" y="819401"/>
                </a:lnTo>
                <a:lnTo>
                  <a:pt x="0" y="819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TextBox 32"/>
          <p:cNvSpPr txBox="1"/>
          <p:nvPr/>
        </p:nvSpPr>
        <p:spPr>
          <a:xfrm>
            <a:off x="1028700" y="803752"/>
            <a:ext cx="16230600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>
                <a:solidFill>
                  <a:srgbClr val="000000"/>
                </a:solidFill>
                <a:latin typeface="Cardo Bold"/>
              </a:rPr>
              <a:t>WOW FACTOR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71531" y="3403710"/>
            <a:ext cx="953790" cy="8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5925" spc="468">
                <a:solidFill>
                  <a:srgbClr val="000000"/>
                </a:solidFill>
                <a:latin typeface="Alice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16856" y="5200650"/>
            <a:ext cx="1304059" cy="8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5925" spc="468">
                <a:solidFill>
                  <a:srgbClr val="000000"/>
                </a:solidFill>
                <a:latin typeface="Alice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96397" y="6847743"/>
            <a:ext cx="1304059" cy="8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5925" spc="468">
                <a:solidFill>
                  <a:srgbClr val="000000"/>
                </a:solidFill>
                <a:latin typeface="Alice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076684" y="3444651"/>
            <a:ext cx="6116552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Lora"/>
              </a:rPr>
              <a:t>With facial recognition technology powered by CNN, the system can accurately identify individuals in real-time, eliminating the need for manual input and reducing errors to an unprecedented level.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076684" y="3005784"/>
            <a:ext cx="5090337" cy="47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7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rdo Bold"/>
              </a:rPr>
              <a:t>Real-Time Accuracy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995601" y="7451065"/>
            <a:ext cx="5090337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8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56C3FF"/>
                </a:solidFill>
                <a:latin typeface="Cardo Bold"/>
              </a:rPr>
              <a:t>Vishnuvasan</a:t>
            </a:r>
            <a:endParaRPr lang="en-US" sz="2999" dirty="0">
              <a:solidFill>
                <a:srgbClr val="56C3FF"/>
              </a:solidFill>
              <a:latin typeface="Cardo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076684" y="5338203"/>
            <a:ext cx="6306551" cy="1353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Lora"/>
              </a:rPr>
              <a:t>Imagine walking into a classroom or office space and being automatically logged in within seconds, without any effort on your part. That's the power of this automated attendance system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076684" y="4869293"/>
            <a:ext cx="5090337" cy="47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7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rdo Bold"/>
              </a:rPr>
              <a:t>Effortless Efficiency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076684" y="7240182"/>
            <a:ext cx="6116552" cy="101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5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Lora"/>
              </a:rPr>
              <a:t>I</a:t>
            </a:r>
            <a:r>
              <a:rPr lang="en-US" sz="1800" u="none" strike="noStrike">
                <a:solidFill>
                  <a:srgbClr val="000000"/>
                </a:solidFill>
                <a:latin typeface="Lora"/>
              </a:rPr>
              <a:t>t's not just about automating attendance – it's about pushing the boundaries of what's possible with facial recognition technology.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053663" y="6768500"/>
            <a:ext cx="5090337" cy="47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77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rdo Bold"/>
              </a:rPr>
              <a:t>Cutting-Edge Innovation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995601" y="4875144"/>
            <a:ext cx="5392792" cy="215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2581" dirty="0">
                <a:solidFill>
                  <a:srgbClr val="000000"/>
                </a:solidFill>
                <a:latin typeface="Lora"/>
              </a:rPr>
              <a:t>Transforming waste segregation with CNN-powered image recognition, where accuracy meets innovation.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9233" y="2426453"/>
            <a:ext cx="16729534" cy="6692113"/>
            <a:chOff x="0" y="0"/>
            <a:chExt cx="4797875" cy="19192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7875" cy="1919236"/>
            </a:xfrm>
            <a:custGeom>
              <a:avLst/>
              <a:gdLst/>
              <a:ahLst/>
              <a:cxnLst/>
              <a:rect l="l" t="t" r="r" b="b"/>
              <a:pathLst>
                <a:path w="4797875" h="1919236">
                  <a:moveTo>
                    <a:pt x="13420" y="0"/>
                  </a:moveTo>
                  <a:lnTo>
                    <a:pt x="4784454" y="0"/>
                  </a:lnTo>
                  <a:cubicBezTo>
                    <a:pt x="4788014" y="0"/>
                    <a:pt x="4791427" y="1414"/>
                    <a:pt x="4793944" y="3931"/>
                  </a:cubicBezTo>
                  <a:cubicBezTo>
                    <a:pt x="4796461" y="6448"/>
                    <a:pt x="4797875" y="9861"/>
                    <a:pt x="4797875" y="13420"/>
                  </a:cubicBezTo>
                  <a:lnTo>
                    <a:pt x="4797875" y="1905815"/>
                  </a:lnTo>
                  <a:cubicBezTo>
                    <a:pt x="4797875" y="1909375"/>
                    <a:pt x="4796461" y="1912788"/>
                    <a:pt x="4793944" y="1915305"/>
                  </a:cubicBezTo>
                  <a:cubicBezTo>
                    <a:pt x="4791427" y="1917822"/>
                    <a:pt x="4788014" y="1919236"/>
                    <a:pt x="4784454" y="1919236"/>
                  </a:cubicBezTo>
                  <a:lnTo>
                    <a:pt x="13420" y="1919236"/>
                  </a:lnTo>
                  <a:cubicBezTo>
                    <a:pt x="9861" y="1919236"/>
                    <a:pt x="6448" y="1917822"/>
                    <a:pt x="3931" y="1915305"/>
                  </a:cubicBezTo>
                  <a:cubicBezTo>
                    <a:pt x="1414" y="1912788"/>
                    <a:pt x="0" y="1909375"/>
                    <a:pt x="0" y="1905815"/>
                  </a:cubicBezTo>
                  <a:lnTo>
                    <a:pt x="0" y="13420"/>
                  </a:lnTo>
                  <a:cubicBezTo>
                    <a:pt x="0" y="9861"/>
                    <a:pt x="1414" y="6448"/>
                    <a:pt x="3931" y="3931"/>
                  </a:cubicBezTo>
                  <a:cubicBezTo>
                    <a:pt x="6448" y="1414"/>
                    <a:pt x="9861" y="0"/>
                    <a:pt x="13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797875" cy="1919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6401" y="618852"/>
            <a:ext cx="17275199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3"/>
              </a:lnSpc>
              <a:spcBef>
                <a:spcPct val="0"/>
              </a:spcBef>
            </a:pPr>
            <a:r>
              <a:rPr lang="en-US" sz="8799" spc="695">
                <a:solidFill>
                  <a:srgbClr val="000000"/>
                </a:solidFill>
                <a:latin typeface="Cardo Bold"/>
              </a:rPr>
              <a:t>MODELLING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9782" y="4463387"/>
            <a:ext cx="5241214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4"/>
              </a:lnSpc>
            </a:pPr>
            <a:r>
              <a:rPr lang="en-US" sz="2499">
                <a:solidFill>
                  <a:srgbClr val="000000"/>
                </a:solidFill>
                <a:latin typeface="Lora"/>
              </a:rPr>
              <a:t>CAPTURING THE IMAGE USING CV2 MODULE AND BUILDING THE NEURAL NETWORK USING FACE_RECOGNITION MODULE: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2653" y="2895742"/>
            <a:ext cx="7987463" cy="5753534"/>
            <a:chOff x="0" y="0"/>
            <a:chExt cx="10649951" cy="767137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803" r="803"/>
            <a:stretch>
              <a:fillRect/>
            </a:stretch>
          </p:blipFill>
          <p:spPr>
            <a:xfrm>
              <a:off x="0" y="0"/>
              <a:ext cx="10649951" cy="7671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644</Words>
  <Application>Microsoft Office PowerPoint</Application>
  <PresentationFormat>Custom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Cardo Bold</vt:lpstr>
      <vt:lpstr>Lora</vt:lpstr>
      <vt:lpstr>Calibri</vt:lpstr>
      <vt:lpstr>Lora Bold</vt:lpstr>
      <vt:lpstr>Arial</vt:lpstr>
      <vt:lpstr>Cardo</vt:lpstr>
      <vt:lpstr>Alice Bold</vt:lpstr>
      <vt:lpstr>Blinker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Modern Minimal UI How we Hire Recruitment Process</dc:title>
  <dc:creator>VISHNUVASAN M</dc:creator>
  <cp:lastModifiedBy>VISHNUVASAN M</cp:lastModifiedBy>
  <cp:revision>3</cp:revision>
  <dcterms:created xsi:type="dcterms:W3CDTF">2006-08-16T00:00:00Z</dcterms:created>
  <dcterms:modified xsi:type="dcterms:W3CDTF">2024-05-03T18:51:42Z</dcterms:modified>
  <dc:identifier>DAGBYp4SWbw</dc:identifier>
</cp:coreProperties>
</file>